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theme+xml" PartName="/ppt/theme/theme2.xml"/>
  <Override ContentType="application/vnd.openxmlformats-officedocument.presentationml.comments+xml" PartName="/ppt/comments/comment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15T17:26:47.490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F829A-0F5E-4727-A630-9DBE34EFA0B4}" type="datetimeFigureOut">
              <a:rPr lang="ru-RU" smtClean="0"/>
              <a:t>16.08.2022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B6067-EECE-4EE5-9CAC-0B45F2C94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5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reeform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891201" y="662656"/>
            <a:ext cx="9755187" cy="2766528"/>
          </a:xfrm>
        </p:spPr>
        <p:txBody>
          <a:bodyPr anchor="b">
            <a:normAutofit/>
          </a:bodyPr>
          <a:lstStyle>
            <a:lvl1pPr algn="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983062" y="3505209"/>
            <a:ext cx="9755187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/>
          <a:lstStyle>
            <a:lvl1pPr algn="ctr">
              <a:defRPr sz="54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32343968-D3D8-44CA-8678-DB7429FFBC03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9144" y="4882896"/>
            <a:ext cx="4050792" cy="1197864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5" name="5-Point Star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E2057-714B-434F-92AE-2FAC86074D7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C85F-FD63-4A50-83A6-641AE4366B48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50264" y="3610032"/>
            <a:ext cx="8667956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4106334"/>
            <a:ext cx="1039688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7769-BF35-4C9E-9348-E6EB22A6D19B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47468"/>
            <a:ext cx="10394707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B3ED-4262-48DF-A589-84AF3ED2FFD7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D16-BF0C-4035-89ED-DA3F67651D6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9184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91840" y="4389287"/>
            <a:ext cx="3310128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741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235999" y="4389286"/>
            <a:ext cx="3310128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68944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768819" y="4389284"/>
            <a:ext cx="3310128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8BA1-2602-48E6-A4C1-C561792087B3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2063396"/>
            <a:ext cx="10394707" cy="331119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1140-EF97-4237-96B5-38B371117369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685800"/>
            <a:ext cx="7904431" cy="468878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6D70-0BC3-487D-AAA6-1A118682B223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C6B3E-B8F3-4D88-903E-A941FC26A4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3742267"/>
            <a:ext cx="10394707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2155A-7968-477E-9AA6-EEEFEF4D8EA9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C916-EBEF-4680-9154-1AB6148404F6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56" y="2063396"/>
            <a:ext cx="4856158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802" y="2861733"/>
            <a:ext cx="5088712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191" y="2063396"/>
            <a:ext cx="486449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993969" y="2861733"/>
            <a:ext cx="5088713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7D7C5-CA56-49AE-8E04-2C1D260543E6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FABD-86B2-4E07-B754-7B2FE2AF4FA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C7AA-F866-48CF-A7BE-284C84EA1E38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46132" y="685800"/>
            <a:ext cx="6034375" cy="46887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642" y="2709052"/>
            <a:ext cx="4126861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BD8-86B3-41DC-BA98-886E9787764F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709052"/>
            <a:ext cx="634530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89551-8F91-4FC7-8DA4-5CAC3FEF8893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FD92692-870C-4970-A734-0964248F8749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853" y="4699315"/>
            <a:ext cx="1329180" cy="11500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ln>
                  <a:solidFill>
                    <a:sysClr val="windowText" lastClr="000000"/>
                  </a:solidFill>
                </a:ln>
              </a:rPr>
              <a:t>ДОСТУПНОЕ ЖИЛЬЕ – ПРИОРИТЕТНАЯ ЗАДАЧА СОЦИАЛЬНОЙ ПОЛИТИКИ РЕСПУБЛИКИ БЕЛАРУСЬ 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1191">
            <a:off x="101297" y="2014089"/>
            <a:ext cx="3033206" cy="2712192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21420000">
            <a:off x="6171850" y="5074851"/>
            <a:ext cx="907186" cy="49847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08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956" y="194094"/>
            <a:ext cx="10396882" cy="11519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</a:rPr>
              <a:t>Государственная поддержка граждан в решении жилищных вопросов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63638" y="1587260"/>
            <a:ext cx="7047781" cy="3968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УКАЗ № 375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510287" y="1984075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6712" y="2700067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право на внеочередное получение государственной поддержки гражданам, которые стоят на учете нуждающихся по месту жительства в областных центрах и г</a:t>
            </a:r>
            <a:r>
              <a:rPr lang="ru-RU" sz="1400" dirty="0" smtClean="0"/>
              <a:t>. Минске </a:t>
            </a:r>
            <a:br>
              <a:rPr lang="ru-RU" sz="1400" dirty="0" smtClean="0"/>
            </a:br>
            <a:r>
              <a:rPr lang="ru-RU" sz="1400" dirty="0" smtClean="0"/>
              <a:t>и </a:t>
            </a:r>
            <a:r>
              <a:rPr lang="ru-RU" sz="1400" dirty="0"/>
              <a:t>осуществляют строительство (приобретают жилье)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в </a:t>
            </a:r>
            <a:r>
              <a:rPr lang="ru-RU" sz="1400" dirty="0"/>
              <a:t>населенных пунктах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с </a:t>
            </a:r>
            <a:r>
              <a:rPr lang="ru-RU" sz="1400" dirty="0"/>
              <a:t>численностью населения </a:t>
            </a:r>
            <a:r>
              <a:rPr lang="ru-RU" sz="1400" dirty="0">
                <a:solidFill>
                  <a:srgbClr val="FF0000"/>
                </a:solidFill>
              </a:rPr>
              <a:t>до 20 тыс. человек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957313" y="1984075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739553" y="2691440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увеличивается </a:t>
            </a:r>
            <a:r>
              <a:rPr lang="ru-RU" sz="1600" dirty="0">
                <a:solidFill>
                  <a:srgbClr val="FF0000"/>
                </a:solidFill>
              </a:rPr>
              <a:t>до 23 лет </a:t>
            </a:r>
            <a:r>
              <a:rPr lang="ru-RU" sz="1600" dirty="0"/>
              <a:t>возраст детей, при котором предоставляется право на получение финансовой помощи в погашении льготных кредитов либо субсидии на погашение основного долга по кредитам, полученным в рамках Указа № </a:t>
            </a:r>
            <a:r>
              <a:rPr lang="ru-RU" sz="1600" dirty="0" smtClean="0"/>
              <a:t>240</a:t>
            </a:r>
            <a:endParaRPr lang="ru-RU" sz="12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297837" y="1984075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653731" y="2691445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Для дополнительной поддержки отдельных категорий граждан увеличен до </a:t>
            </a:r>
            <a:r>
              <a:rPr lang="ru-RU" sz="1600" dirty="0">
                <a:solidFill>
                  <a:srgbClr val="FF0000"/>
                </a:solidFill>
              </a:rPr>
              <a:t>30 </a:t>
            </a:r>
            <a:r>
              <a:rPr lang="ru-RU" sz="1600" dirty="0" err="1">
                <a:solidFill>
                  <a:srgbClr val="FF0000"/>
                </a:solidFill>
              </a:rPr>
              <a:t>кв.м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(ранее </a:t>
            </a:r>
            <a:r>
              <a:rPr lang="ru-RU" sz="1600" dirty="0">
                <a:solidFill>
                  <a:srgbClr val="FF0000"/>
                </a:solidFill>
              </a:rPr>
              <a:t>20 </a:t>
            </a:r>
            <a:r>
              <a:rPr lang="ru-RU" sz="1600" dirty="0" err="1">
                <a:solidFill>
                  <a:srgbClr val="FF0000"/>
                </a:solidFill>
              </a:rPr>
              <a:t>кв.м</a:t>
            </a:r>
            <a:r>
              <a:rPr lang="ru-RU" sz="1600" dirty="0"/>
              <a:t>) норматив кредитования квартир в блокированных жилых домах для граждан, постоянно проживающих и работающих на селе</a:t>
            </a:r>
            <a:endParaRPr lang="ru-RU" sz="11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128294" y="1984075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205268" y="2691441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увеличена на </a:t>
            </a:r>
            <a:r>
              <a:rPr lang="ru-RU" sz="1500" dirty="0">
                <a:solidFill>
                  <a:srgbClr val="FF0000"/>
                </a:solidFill>
              </a:rPr>
              <a:t>15 </a:t>
            </a:r>
            <a:r>
              <a:rPr lang="ru-RU" sz="1500" dirty="0" err="1">
                <a:solidFill>
                  <a:srgbClr val="FF0000"/>
                </a:solidFill>
              </a:rPr>
              <a:t>кв.м</a:t>
            </a:r>
            <a:r>
              <a:rPr lang="ru-RU" sz="1500" dirty="0">
                <a:solidFill>
                  <a:srgbClr val="FF0000"/>
                </a:solidFill>
              </a:rPr>
              <a:t> </a:t>
            </a:r>
            <a:r>
              <a:rPr lang="ru-RU" sz="1500" dirty="0"/>
              <a:t>максимальная нормируемая стоимость жилья семьям, у которых ребенок признан инвалидом после принятия решения о предоставлении господдержки и имеет право на дополнительную площадь. 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255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>
                  <a:solidFill>
                    <a:sysClr val="windowText" lastClr="000000"/>
                  </a:solidFill>
                </a:ln>
              </a:rPr>
              <a:t>Механизмы финансирования строительства (реконструкции) и приобретения недвижимости для физических лиц</a:t>
            </a:r>
            <a:endParaRPr lang="ru-RU" sz="36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7977" y="2070339"/>
            <a:ext cx="7047781" cy="3968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УКАЗ № 13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73856" y="2457849"/>
            <a:ext cx="17252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948906" y="2690762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регламентирован порядок предоставления льготных кредитов на строительство (реконструкцию) или приобретение жилых помещений. </a:t>
            </a:r>
            <a:endParaRPr lang="ru-RU" sz="14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606506" y="2457510"/>
            <a:ext cx="11500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50567" y="2690762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Максимальный размер льготного кредита на строительство (реконструкцию) жилого помещения определяется по нормируемым размерам общей площади жилого помещения и не превышает </a:t>
            </a:r>
            <a:r>
              <a:rPr lang="ru-RU" sz="1400" dirty="0">
                <a:solidFill>
                  <a:srgbClr val="FF0000"/>
                </a:solidFill>
              </a:rPr>
              <a:t>90%</a:t>
            </a:r>
            <a:r>
              <a:rPr lang="ru-RU" sz="1400" dirty="0"/>
              <a:t> (для многодетных семей – </a:t>
            </a:r>
            <a:r>
              <a:rPr lang="ru-RU" sz="1400" dirty="0">
                <a:solidFill>
                  <a:srgbClr val="FF0000"/>
                </a:solidFill>
              </a:rPr>
              <a:t>100%</a:t>
            </a:r>
            <a:r>
              <a:rPr lang="ru-RU" sz="1400" dirty="0"/>
              <a:t>) стоимости строительства (реконструкции).</a:t>
            </a:r>
            <a:endParaRPr lang="ru-RU" sz="11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7099537" y="2457510"/>
            <a:ext cx="11500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934974" y="2690762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Максимальный срок, на который предоставляются льготные кредиты, не превышает </a:t>
            </a:r>
            <a:r>
              <a:rPr lang="ru-RU" dirty="0">
                <a:solidFill>
                  <a:srgbClr val="FF0000"/>
                </a:solidFill>
              </a:rPr>
              <a:t>20 лет</a:t>
            </a:r>
            <a:endParaRPr lang="ru-RU" sz="1100" dirty="0">
              <a:solidFill>
                <a:srgbClr val="FF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9126747" y="2457510"/>
            <a:ext cx="57511" cy="23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465384" y="2699728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Процентные ставки по льготным кредитам на финансирование недвижимости устанавливаются в привязке к ставке рефинансирования Национального банка в зависимости от категорий граждан</a:t>
            </a:r>
            <a:endParaRPr lang="ru-RU" sz="1050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4943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346384" y="603851"/>
            <a:ext cx="7047781" cy="5766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Субсидия на уплату части процентов предоставляется в следующих размерах: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633930" y="1180801"/>
            <a:ext cx="17252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408979" y="1413714"/>
            <a:ext cx="2585051" cy="3606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многодетным семьям, имеющим троих детей в возрасте </a:t>
            </a:r>
            <a:r>
              <a:rPr lang="ru-RU" sz="1600" dirty="0">
                <a:solidFill>
                  <a:srgbClr val="FF0000"/>
                </a:solidFill>
              </a:rPr>
              <a:t>до 23 лет</a:t>
            </a:r>
            <a:r>
              <a:rPr lang="ru-RU" sz="1600" dirty="0"/>
              <a:t>, в размере ставки рефинансирования Национального банка, увеличенной </a:t>
            </a:r>
            <a:r>
              <a:rPr lang="ru-RU" sz="1600" dirty="0" smtClean="0"/>
              <a:t>на </a:t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</a:rPr>
              <a:t>2</a:t>
            </a:r>
            <a:r>
              <a:rPr lang="ru-RU" sz="1600" dirty="0" smtClean="0"/>
              <a:t> </a:t>
            </a:r>
            <a:r>
              <a:rPr lang="ru-RU" sz="1600" dirty="0"/>
              <a:t>процентных пункта, но не более процентной ставки по кредиту, установленной кредитным договором</a:t>
            </a:r>
            <a:endParaRPr lang="ru-RU" sz="12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5745192" y="1180462"/>
            <a:ext cx="11500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589253" y="1413714"/>
            <a:ext cx="2553418" cy="3606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многодетным семьям, имеющим четверых и более детей в возрасте </a:t>
            </a:r>
            <a:r>
              <a:rPr lang="ru-RU" sz="1600" dirty="0">
                <a:solidFill>
                  <a:srgbClr val="FF0000"/>
                </a:solidFill>
              </a:rPr>
              <a:t>до 23 лет</a:t>
            </a:r>
            <a:r>
              <a:rPr lang="ru-RU" sz="1600" dirty="0"/>
              <a:t>, в размере ставки рефинансирования Национального банка, увеличенной на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</a:rPr>
              <a:t>3</a:t>
            </a:r>
            <a:r>
              <a:rPr lang="ru-RU" sz="1600" dirty="0" smtClean="0"/>
              <a:t> </a:t>
            </a:r>
            <a:r>
              <a:rPr lang="ru-RU" sz="1600" dirty="0"/>
              <a:t>процентных пункта, но не более процентной ставки по кредиту, установленной кредитным договором</a:t>
            </a:r>
            <a:endParaRPr lang="ru-RU" sz="105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8902457" y="1180462"/>
            <a:ext cx="11500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737893" y="1413714"/>
            <a:ext cx="2562045" cy="3606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иным гражданам, оказание государственной поддержки которым установлено данным Указом, в размере ставки рефинансирования Национального банка, увеличенной или уменьшенной </a:t>
            </a:r>
            <a:r>
              <a:rPr lang="ru-RU" sz="1500" dirty="0" smtClean="0"/>
              <a:t>на</a:t>
            </a:r>
            <a:br>
              <a:rPr lang="ru-RU" sz="1500" dirty="0" smtClean="0"/>
            </a:br>
            <a:r>
              <a:rPr lang="ru-RU" sz="1500" dirty="0" smtClean="0">
                <a:solidFill>
                  <a:srgbClr val="FF0000"/>
                </a:solidFill>
              </a:rPr>
              <a:t>2</a:t>
            </a:r>
            <a:r>
              <a:rPr lang="ru-RU" sz="1500" dirty="0" smtClean="0"/>
              <a:t> </a:t>
            </a:r>
            <a:r>
              <a:rPr lang="ru-RU" sz="1500" dirty="0"/>
              <a:t>процентных пункта, но не более процентной ставки по кредиту, установленной кредитным договором, в зависимости от категорий граждан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9490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46384" y="603851"/>
            <a:ext cx="7047781" cy="5766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Субсидия на погашение основного долга предоставляется многодетным семьям: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638909" y="1184096"/>
            <a:ext cx="17252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346384" y="1413714"/>
            <a:ext cx="2585051" cy="2683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 наличии троих детей в возрасте </a:t>
            </a:r>
            <a:r>
              <a:rPr lang="ru-RU" sz="2000" dirty="0">
                <a:solidFill>
                  <a:srgbClr val="FF0000"/>
                </a:solidFill>
              </a:rPr>
              <a:t>до 23 лет </a:t>
            </a:r>
            <a:r>
              <a:rPr lang="ru-RU" sz="2000" dirty="0"/>
              <a:t>в размере </a:t>
            </a:r>
            <a:r>
              <a:rPr lang="ru-RU" sz="2000" dirty="0">
                <a:solidFill>
                  <a:srgbClr val="FF0000"/>
                </a:solidFill>
              </a:rPr>
              <a:t>95%</a:t>
            </a:r>
            <a:r>
              <a:rPr lang="ru-RU" sz="2000" dirty="0"/>
              <a:t> от суммы основного долга по кредиту</a:t>
            </a:r>
            <a:endParaRPr lang="ru-RU" sz="1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8105956" y="1180801"/>
            <a:ext cx="11500" cy="23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829247" y="1413714"/>
            <a:ext cx="2553418" cy="2683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 наличии четверых и более детей в возрасте </a:t>
            </a:r>
            <a:r>
              <a:rPr lang="ru-RU" sz="2000" dirty="0">
                <a:solidFill>
                  <a:srgbClr val="FF0000"/>
                </a:solidFill>
              </a:rPr>
              <a:t>до 23 лет</a:t>
            </a:r>
            <a:r>
              <a:rPr lang="ru-RU" sz="2000" dirty="0"/>
              <a:t> в размере </a:t>
            </a:r>
            <a:r>
              <a:rPr lang="ru-RU" sz="2000" dirty="0">
                <a:solidFill>
                  <a:srgbClr val="FF0000"/>
                </a:solidFill>
              </a:rPr>
              <a:t>100%</a:t>
            </a:r>
            <a:r>
              <a:rPr lang="ru-RU" sz="2000" dirty="0"/>
              <a:t> от суммы основного долга по кредиту</a:t>
            </a:r>
            <a:endParaRPr lang="ru-RU" sz="110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46384" y="4327164"/>
            <a:ext cx="7047781" cy="1210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Доля кредитов с государственной поддержкой в общем объеме жилищных кредитов, предоставленных населению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/>
              <a:t>январь–май 2022 г., составила около </a:t>
            </a:r>
            <a:r>
              <a:rPr lang="ru-RU" dirty="0">
                <a:solidFill>
                  <a:srgbClr val="FF0000"/>
                </a:solidFill>
              </a:rPr>
              <a:t>75%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376419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99983"/>
            <a:ext cx="10396882" cy="115196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n>
                  <a:solidFill>
                    <a:sysClr val="windowText" lastClr="000000"/>
                  </a:solidFill>
                </a:ln>
              </a:rPr>
              <a:t>Жилищные строительные сбережения</a:t>
            </a:r>
            <a:endParaRPr lang="ru-RU" sz="4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4885" y="1622881"/>
            <a:ext cx="10394707" cy="1645962"/>
          </a:xfrm>
        </p:spPr>
        <p:txBody>
          <a:bodyPr anchor="t"/>
          <a:lstStyle/>
          <a:p>
            <a:pPr marL="0" indent="0">
              <a:buNone/>
            </a:pPr>
            <a:r>
              <a:rPr lang="ru-RU" dirty="0" smtClean="0"/>
              <a:t>ЦЕЛЬ: </a:t>
            </a:r>
            <a:r>
              <a:rPr lang="ru-RU" dirty="0"/>
              <a:t>создание условий для удовлетворения всеми категориями граждан потребности в жилье с учетом их индивидуальных запросов и финансовых возможностей. Соответствующий Указ Президента Республики Беларусь был подписан 26 октября 2020 г. № 382 «О государственной системе жилищных строительных сбережений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3551348"/>
            <a:ext cx="10312879" cy="1777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 Государственная </a:t>
            </a:r>
            <a:r>
              <a:rPr lang="ru-RU" dirty="0"/>
              <a:t>система ЖСС предусматривает накопление ее участниками денежных средств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банковском вкладе (депозите) для финансирования улучшения своих жилищных условий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выплатой премии государства и предоставлением возможности получения жилищного кредита после истечения периода накопления по ставке ниже рыночной.</a:t>
            </a:r>
          </a:p>
        </p:txBody>
      </p:sp>
    </p:spTree>
    <p:extLst>
      <p:ext uri="{BB962C8B-B14F-4D97-AF65-F5344CB8AC3E}">
        <p14:creationId xmlns:p14="http://schemas.microsoft.com/office/powerpoint/2010/main" val="229899727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75249"/>
            <a:ext cx="10396882" cy="1151965"/>
          </a:xfrm>
        </p:spPr>
        <p:txBody>
          <a:bodyPr>
            <a:normAutofit/>
          </a:bodyPr>
          <a:lstStyle/>
          <a:p>
            <a:r>
              <a:rPr lang="ru-RU" sz="4800" dirty="0" smtClean="0">
                <a:ln>
                  <a:solidFill>
                    <a:sysClr val="windowText" lastClr="000000"/>
                  </a:solidFill>
                </a:ln>
              </a:rPr>
              <a:t>ИПОТЕКА</a:t>
            </a:r>
            <a:endParaRPr lang="ru-RU" sz="48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800" y="1804604"/>
            <a:ext cx="10394707" cy="3311189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целях развития ипотечного жилищного кредитования и создания дополнительных условий по обеспечению прав граждан-кредитополучателей 16 апреля 2020 г. подписан Указ Президента Республики Беларусь № 130 «Об ипотечном жилищном кредитовании». </a:t>
            </a:r>
          </a:p>
          <a:p>
            <a:pPr algn="just"/>
            <a:r>
              <a:rPr lang="ru-RU" sz="2400" dirty="0"/>
              <a:t>В настоящее время данный финансовый инструмент пока не так популярен </a:t>
            </a:r>
            <a:r>
              <a:rPr lang="ru-RU" sz="2400" dirty="0" smtClean="0"/>
              <a:t>у </a:t>
            </a:r>
            <a:r>
              <a:rPr lang="ru-RU" sz="2400" dirty="0"/>
              <a:t>населения, как кредитование, и в 2021 г. им всего воспользовались около 5 тыс. человек.</a:t>
            </a:r>
          </a:p>
          <a:p>
            <a:pPr algn="just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6741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699" y="256129"/>
            <a:ext cx="10396882" cy="1151965"/>
          </a:xfrm>
        </p:spPr>
        <p:txBody>
          <a:bodyPr>
            <a:noAutofit/>
          </a:bodyPr>
          <a:lstStyle/>
          <a:p>
            <a:r>
              <a:rPr lang="ru-RU" sz="4400" b="1" dirty="0">
                <a:ln>
                  <a:solidFill>
                    <a:sysClr val="windowText" lastClr="000000"/>
                  </a:solidFill>
                </a:ln>
              </a:rPr>
              <a:t>Упрощение порядка возведения и реконструкции объектов строительства</a:t>
            </a:r>
            <a:endParaRPr lang="ru-RU" sz="4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2091" y="1788420"/>
            <a:ext cx="10610490" cy="8367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Указ № 202 </a:t>
            </a:r>
            <a:r>
              <a:rPr lang="ru-RU" sz="2000" dirty="0" smtClean="0"/>
              <a:t>от 13 июня 2022 г. </a:t>
            </a:r>
          </a:p>
          <a:p>
            <a:pPr algn="ctr"/>
            <a:r>
              <a:rPr lang="ru-RU" sz="2000" dirty="0" smtClean="0"/>
              <a:t>«Об </a:t>
            </a:r>
            <a:r>
              <a:rPr lang="ru-RU" sz="2000" dirty="0"/>
              <a:t>упрощенном порядке возведения и реконструкции объектов строительства»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27208" y="2711446"/>
            <a:ext cx="8074324" cy="828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/>
              <a:t>возведение и реконструкция одноквартирных жилых домов и хозяйственных построек на земельном участке, предоставленном для строительства и (или) обслуживания одноквартирного жилого дома, могут осуществляться гражданами: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096883" y="3539582"/>
            <a:ext cx="0" cy="228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8829137" y="3548209"/>
            <a:ext cx="12938" cy="219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52091" y="3755242"/>
            <a:ext cx="4796286" cy="16217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в сельских населенных пунктах, расположенных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</a:t>
            </a:r>
            <a:r>
              <a:rPr lang="ru-RU" sz="1600" dirty="0"/>
              <a:t>территории районов, прилегающих к </a:t>
            </a:r>
            <a:r>
              <a:rPr lang="ru-RU" sz="1600" dirty="0" err="1"/>
              <a:t>г.Минску</a:t>
            </a:r>
            <a:r>
              <a:rPr lang="ru-RU" sz="1600" dirty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 </a:t>
            </a:r>
            <a:r>
              <a:rPr lang="ru-RU" sz="1600" dirty="0"/>
              <a:t>областным центрам, поселках городского типа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 </a:t>
            </a:r>
            <a:r>
              <a:rPr lang="ru-RU" sz="1600" dirty="0"/>
              <a:t>городах (за исключением </a:t>
            </a:r>
            <a:r>
              <a:rPr lang="ru-RU" sz="1600" dirty="0" err="1"/>
              <a:t>г.Минска</a:t>
            </a:r>
            <a:r>
              <a:rPr lang="ru-RU" sz="1600" dirty="0"/>
              <a:t>)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</a:t>
            </a:r>
            <a:r>
              <a:rPr lang="ru-RU" sz="1600" dirty="0"/>
              <a:t>основании паспорта застройщика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87121" y="3755242"/>
            <a:ext cx="4875460" cy="16217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в иных сельских населенных пунктах на основании документа, удостоверяющего право на земельный участок, и при условии, что расстояние от границ соседнего (смежного) земельного участка до жилого дома составляет не менее трех метров, нежилых капитальных построек – не менее двух метров</a:t>
            </a:r>
          </a:p>
        </p:txBody>
      </p:sp>
    </p:spTree>
    <p:extLst>
      <p:ext uri="{BB962C8B-B14F-4D97-AF65-F5344CB8AC3E}">
        <p14:creationId xmlns:p14="http://schemas.microsoft.com/office/powerpoint/2010/main" val="395036820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3683" y="198408"/>
            <a:ext cx="11188460" cy="5607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ПЛАН ДЕЙСТВИЙ ПРИ СТРОИТЕЛЬСТВЕ:</a:t>
            </a:r>
            <a:endParaRPr lang="ru-RU" sz="2800" dirty="0"/>
          </a:p>
        </p:txBody>
      </p:sp>
      <p:cxnSp>
        <p:nvCxnSpPr>
          <p:cNvPr id="7" name="Прямая со стрелкой 6"/>
          <p:cNvCxnSpPr>
            <a:stCxn id="5" idx="2"/>
          </p:cNvCxnSpPr>
          <p:nvPr/>
        </p:nvCxnSpPr>
        <p:spPr>
          <a:xfrm>
            <a:off x="5947913" y="759125"/>
            <a:ext cx="4313" cy="301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3683" y="1061049"/>
            <a:ext cx="11188460" cy="5607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1) получить земельный участок;</a:t>
            </a:r>
            <a:endParaRPr lang="ru-RU" sz="36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947913" y="1621766"/>
            <a:ext cx="4313" cy="301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53683" y="1923690"/>
            <a:ext cx="11188460" cy="14664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</a:t>
            </a:r>
            <a:r>
              <a:rPr lang="ru-RU" sz="2400" dirty="0"/>
              <a:t>) обратиться в службу «Одно окно» за соответствующей административной процедурой о выдаче паспорта застройщика в случае, если стройка планируется в </a:t>
            </a:r>
            <a:r>
              <a:rPr lang="ru-RU" sz="2400" dirty="0" err="1"/>
              <a:t>г.Минске</a:t>
            </a:r>
            <a:r>
              <a:rPr lang="ru-RU" sz="2400" dirty="0"/>
              <a:t>, областных центрах или районах, которые находятся рядом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 </a:t>
            </a:r>
            <a:r>
              <a:rPr lang="ru-RU" sz="2400" dirty="0"/>
              <a:t>областными центрами.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3400963" y="3699476"/>
            <a:ext cx="50938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dirty="0" smtClean="0">
                <a:solidFill>
                  <a:srgbClr val="FF0000"/>
                </a:solidFill>
              </a:rPr>
              <a:t>!</a:t>
            </a:r>
            <a:r>
              <a:rPr lang="ru-RU" sz="2800" dirty="0" smtClean="0"/>
              <a:t> Если </a:t>
            </a:r>
            <a:r>
              <a:rPr lang="ru-RU" sz="2800" dirty="0"/>
              <a:t>стройка планируется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сельской местности, </a:t>
            </a:r>
            <a:r>
              <a:rPr lang="ru-RU" sz="2800" dirty="0" smtClean="0"/>
              <a:t>то </a:t>
            </a:r>
            <a:br>
              <a:rPr lang="ru-RU" sz="2800" dirty="0" smtClean="0"/>
            </a:br>
            <a:r>
              <a:rPr lang="ru-RU" sz="2800" dirty="0" smtClean="0"/>
              <a:t>не </a:t>
            </a:r>
            <a:r>
              <a:rPr lang="ru-RU" sz="2800" dirty="0"/>
              <a:t>требуется больше </a:t>
            </a:r>
            <a:r>
              <a:rPr lang="ru-RU" sz="2800" dirty="0" smtClean="0"/>
              <a:t>ничего.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069878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18381"/>
            <a:ext cx="10396882" cy="115196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n>
                  <a:solidFill>
                    <a:sysClr val="windowText" lastClr="000000"/>
                  </a:solidFill>
                </a:ln>
              </a:rPr>
              <a:t>Итоги реализации государственной политики 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  <a:t/>
            </a:r>
            <a:b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</a:b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  <a:t>в </a:t>
            </a:r>
            <a:r>
              <a:rPr lang="ru-RU" sz="3600" b="1" dirty="0">
                <a:ln>
                  <a:solidFill>
                    <a:sysClr val="windowText" lastClr="000000"/>
                  </a:solidFill>
                </a:ln>
              </a:rPr>
              <a:t>области жилищного строительства 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  <a:t/>
            </a:r>
            <a:b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</a:b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</a:rPr>
              <a:t>и </a:t>
            </a:r>
            <a:r>
              <a:rPr lang="ru-RU" sz="3600" b="1" dirty="0">
                <a:ln>
                  <a:solidFill>
                    <a:sysClr val="windowText" lastClr="000000"/>
                  </a:solidFill>
                </a:ln>
              </a:rPr>
              <a:t>дальнейшие перспективы</a:t>
            </a:r>
            <a:endParaRPr lang="ru-RU" sz="36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1102" y="1794297"/>
            <a:ext cx="2777706" cy="37783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 - </a:t>
            </a:r>
            <a:r>
              <a:rPr lang="ru-RU" dirty="0"/>
              <a:t>объем введенной в эксплуатацию общей площади жилых домов, построенных с государственной поддержкой для граждан, состоящих на учете нуждающихся в улучшении жилищных условий, составил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1,33 </a:t>
            </a:r>
            <a:r>
              <a:rPr lang="ru-RU" sz="2400" dirty="0">
                <a:solidFill>
                  <a:srgbClr val="FF0000"/>
                </a:solidFill>
              </a:rPr>
              <a:t>млн </a:t>
            </a:r>
            <a:r>
              <a:rPr lang="ru-RU" sz="2400" dirty="0" err="1">
                <a:solidFill>
                  <a:srgbClr val="FF0000"/>
                </a:solidFill>
              </a:rPr>
              <a:t>кв.м</a:t>
            </a:r>
            <a:r>
              <a:rPr lang="ru-RU" sz="2400" dirty="0">
                <a:solidFill>
                  <a:srgbClr val="FF0000"/>
                </a:solidFill>
              </a:rPr>
              <a:t> (при плане в 1 млн </a:t>
            </a:r>
            <a:r>
              <a:rPr lang="ru-RU" sz="2400" dirty="0" err="1">
                <a:solidFill>
                  <a:srgbClr val="FF0000"/>
                </a:solidFill>
              </a:rPr>
              <a:t>кв.м</a:t>
            </a:r>
            <a:r>
              <a:rPr lang="ru-RU" sz="2400" dirty="0">
                <a:solidFill>
                  <a:srgbClr val="FF0000"/>
                </a:solidFill>
              </a:rPr>
              <a:t>)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04976" y="1794297"/>
            <a:ext cx="2777706" cy="37783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2021 </a:t>
            </a:r>
            <a:r>
              <a:rPr lang="ru-RU" sz="2000" dirty="0" smtClean="0"/>
              <a:t>год -  </a:t>
            </a:r>
            <a:r>
              <a:rPr lang="ru-RU" sz="2000" dirty="0"/>
              <a:t>для многодетных семей было введено в эксплуатацию </a:t>
            </a:r>
            <a:r>
              <a:rPr lang="ru-RU" sz="2000" dirty="0">
                <a:solidFill>
                  <a:srgbClr val="FF0000"/>
                </a:solidFill>
              </a:rPr>
              <a:t>12 192</a:t>
            </a:r>
            <a:r>
              <a:rPr lang="ru-RU" sz="2000" dirty="0"/>
              <a:t> квартиры общей площадью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929,6 </a:t>
            </a:r>
            <a:r>
              <a:rPr lang="ru-RU" sz="2400" dirty="0">
                <a:solidFill>
                  <a:srgbClr val="FF0000"/>
                </a:solidFill>
              </a:rPr>
              <a:t>тыс. </a:t>
            </a:r>
            <a:r>
              <a:rPr lang="ru-RU" sz="2400" dirty="0" err="1">
                <a:solidFill>
                  <a:srgbClr val="FF0000"/>
                </a:solidFill>
              </a:rPr>
              <a:t>кв.м</a:t>
            </a:r>
            <a:r>
              <a:rPr lang="ru-RU" sz="2400" dirty="0">
                <a:solidFill>
                  <a:srgbClr val="FF0000"/>
                </a:solidFill>
              </a:rPr>
              <a:t> (138,1% от запланированного</a:t>
            </a:r>
            <a:r>
              <a:rPr lang="ru-RU" sz="2400" dirty="0" smtClean="0">
                <a:solidFill>
                  <a:srgbClr val="FF0000"/>
                </a:solidFill>
              </a:rPr>
              <a:t>)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6601" y="1794297"/>
            <a:ext cx="2777706" cy="37783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средняя по Беларуси обеспеченность жильем на одного человека составила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28,9 </a:t>
            </a:r>
            <a:r>
              <a:rPr lang="ru-RU" sz="2800" dirty="0" err="1" smtClean="0">
                <a:solidFill>
                  <a:srgbClr val="FF0000"/>
                </a:solidFill>
              </a:rPr>
              <a:t>кв.м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0199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14672" cy="562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75408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88921" y="381245"/>
            <a:ext cx="3804248" cy="5010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/>
              <a:t>«нет строительства – нет развития страны. Это аксиома, и всем понятно»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169" y="222686"/>
            <a:ext cx="3735238" cy="53273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1" y="1493541"/>
            <a:ext cx="3716815" cy="2785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34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1110" y="267418"/>
            <a:ext cx="7047781" cy="3968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Январь-май 2022 (по республике)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37759" y="664233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104184" y="1380225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введено в эксплуатацию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1,48 </a:t>
            </a:r>
            <a:r>
              <a:rPr lang="ru-RU" dirty="0">
                <a:solidFill>
                  <a:srgbClr val="FF0000"/>
                </a:solidFill>
              </a:rPr>
              <a:t>млн </a:t>
            </a:r>
            <a:r>
              <a:rPr lang="ru-RU" dirty="0" err="1">
                <a:solidFill>
                  <a:srgbClr val="FF0000"/>
                </a:solidFill>
              </a:rPr>
              <a:t>кв.м</a:t>
            </a:r>
            <a:r>
              <a:rPr lang="ru-RU" dirty="0"/>
              <a:t> общей площади жилья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до конца 2022 г. планируется построить не менее </a:t>
            </a:r>
            <a:r>
              <a:rPr lang="ru-RU" dirty="0">
                <a:solidFill>
                  <a:srgbClr val="FF0000"/>
                </a:solidFill>
              </a:rPr>
              <a:t>4,2 млн </a:t>
            </a:r>
            <a:r>
              <a:rPr lang="ru-RU" dirty="0" err="1">
                <a:solidFill>
                  <a:srgbClr val="FF0000"/>
                </a:solidFill>
              </a:rPr>
              <a:t>кв.м</a:t>
            </a:r>
            <a:r>
              <a:rPr lang="ru-RU" dirty="0"/>
              <a:t>)</a:t>
            </a:r>
            <a:endParaRPr lang="ru-RU" sz="1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84785" y="664233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567025" y="1371598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построено </a:t>
            </a:r>
            <a:r>
              <a:rPr lang="ru-RU" sz="1600" dirty="0">
                <a:solidFill>
                  <a:srgbClr val="FF0000"/>
                </a:solidFill>
              </a:rPr>
              <a:t>459,7 тыс. </a:t>
            </a:r>
            <a:r>
              <a:rPr lang="ru-RU" sz="1600" dirty="0" err="1">
                <a:solidFill>
                  <a:srgbClr val="FF0000"/>
                </a:solidFill>
              </a:rPr>
              <a:t>кв.м</a:t>
            </a:r>
            <a:r>
              <a:rPr lang="ru-RU" sz="1600" dirty="0"/>
              <a:t> жилья для граждан, состоящих на учете нуждающихся в улучшении жилищных условий, с использованием государственной поддержки (до конца 2022 г. планируется построить </a:t>
            </a:r>
            <a:r>
              <a:rPr lang="ru-RU" sz="1600" dirty="0">
                <a:solidFill>
                  <a:srgbClr val="FF0000"/>
                </a:solidFill>
              </a:rPr>
              <a:t>1,2 млн </a:t>
            </a:r>
            <a:r>
              <a:rPr lang="ru-RU" sz="1600" dirty="0" err="1">
                <a:solidFill>
                  <a:srgbClr val="FF0000"/>
                </a:solidFill>
              </a:rPr>
              <a:t>кв.м</a:t>
            </a:r>
            <a:r>
              <a:rPr lang="ru-RU" sz="1600" dirty="0"/>
              <a:t>)</a:t>
            </a:r>
            <a:endParaRPr lang="ru-RU" sz="11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9125309" y="664233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481203" y="1371603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получили направление на улучшение жилищных условий </a:t>
            </a:r>
            <a:r>
              <a:rPr lang="ru-RU" dirty="0">
                <a:solidFill>
                  <a:srgbClr val="FF0000"/>
                </a:solidFill>
              </a:rPr>
              <a:t>4 457</a:t>
            </a:r>
            <a:r>
              <a:rPr lang="ru-RU" dirty="0"/>
              <a:t> многодетных семей (к концу года их получит </a:t>
            </a:r>
            <a:r>
              <a:rPr lang="ru-RU" dirty="0">
                <a:solidFill>
                  <a:srgbClr val="FF0000"/>
                </a:solidFill>
              </a:rPr>
              <a:t>9 675 </a:t>
            </a:r>
            <a:r>
              <a:rPr lang="ru-RU" dirty="0"/>
              <a:t>семей)</a:t>
            </a:r>
            <a:endParaRPr lang="ru-RU" sz="11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955766" y="664233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032740" y="1371599"/>
            <a:ext cx="2398142" cy="28725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сдано </a:t>
            </a:r>
            <a:r>
              <a:rPr lang="ru-RU" dirty="0">
                <a:solidFill>
                  <a:srgbClr val="FF0000"/>
                </a:solidFill>
              </a:rPr>
              <a:t>3384</a:t>
            </a:r>
            <a:r>
              <a:rPr lang="ru-RU" dirty="0"/>
              <a:t> квартиры для </a:t>
            </a:r>
            <a:r>
              <a:rPr lang="ru-RU" dirty="0">
                <a:solidFill>
                  <a:srgbClr val="FF0000"/>
                </a:solidFill>
              </a:rPr>
              <a:t>3239</a:t>
            </a:r>
            <a:r>
              <a:rPr lang="ru-RU" dirty="0"/>
              <a:t> многодетных семей (до конца 2022 г. </a:t>
            </a:r>
            <a:r>
              <a:rPr lang="ru-RU" dirty="0">
                <a:solidFill>
                  <a:srgbClr val="FF0000"/>
                </a:solidFill>
              </a:rPr>
              <a:t>8 334 </a:t>
            </a:r>
            <a:r>
              <a:rPr lang="ru-RU" dirty="0"/>
              <a:t>семьи смогут въехать в новое жилье)</a:t>
            </a:r>
            <a:endParaRPr lang="ru-RU" sz="15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77586" y="4368478"/>
            <a:ext cx="9775161" cy="11696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 конца 2022 г. планируется сдать </a:t>
            </a:r>
            <a:r>
              <a:rPr lang="ru-RU" dirty="0">
                <a:solidFill>
                  <a:srgbClr val="FF0000"/>
                </a:solidFill>
              </a:rPr>
              <a:t>268,78 тыс. </a:t>
            </a:r>
            <a:r>
              <a:rPr lang="ru-RU" dirty="0" err="1">
                <a:solidFill>
                  <a:srgbClr val="FF0000"/>
                </a:solidFill>
              </a:rPr>
              <a:t>кв.м</a:t>
            </a:r>
            <a:r>
              <a:rPr lang="ru-RU" dirty="0"/>
              <a:t> жилья для семей с детьми-инвалидами, сирот и детей, оставшихся без попечения родителей, </a:t>
            </a:r>
            <a:r>
              <a:rPr lang="ru-RU" dirty="0">
                <a:solidFill>
                  <a:srgbClr val="FF0000"/>
                </a:solidFill>
              </a:rPr>
              <a:t>97,8 тыс. </a:t>
            </a:r>
            <a:r>
              <a:rPr lang="ru-RU" dirty="0" err="1">
                <a:solidFill>
                  <a:srgbClr val="FF0000"/>
                </a:solidFill>
              </a:rPr>
              <a:t>кв.м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– для военных,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12,13 </a:t>
            </a:r>
            <a:r>
              <a:rPr lang="ru-RU" dirty="0">
                <a:solidFill>
                  <a:srgbClr val="FF0000"/>
                </a:solidFill>
              </a:rPr>
              <a:t>тыс. </a:t>
            </a:r>
            <a:r>
              <a:rPr lang="ru-RU" dirty="0" err="1">
                <a:solidFill>
                  <a:srgbClr val="FF0000"/>
                </a:solidFill>
              </a:rPr>
              <a:t>кв.м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жилья – для специалистов </a:t>
            </a:r>
            <a:r>
              <a:rPr lang="ru-RU" dirty="0" err="1"/>
              <a:t>сельхозорганизаций</a:t>
            </a:r>
            <a:r>
              <a:rPr lang="ru-RU" dirty="0"/>
              <a:t> и работников социально-культурной сферы в сельской </a:t>
            </a:r>
            <a:r>
              <a:rPr lang="ru-RU" dirty="0" smtClean="0"/>
              <a:t>местности.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67948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2118"/>
            <a:ext cx="10396882" cy="48739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n>
                  <a:solidFill>
                    <a:sysClr val="windowText" lastClr="000000"/>
                  </a:solidFill>
                </a:ln>
              </a:rPr>
              <a:t>СТАТИСТИКА ПО ВИТЕБСКОЙ ОБЛАСТИ</a:t>
            </a:r>
            <a:endParaRPr lang="ru-RU" sz="4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34242" y="974784"/>
            <a:ext cx="7047781" cy="3968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Январь-июнь 2022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80891" y="137159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035171" y="2087591"/>
            <a:ext cx="2398142" cy="32952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введено в эксплуатацию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119,2</a:t>
            </a:r>
            <a:r>
              <a:rPr lang="ru-RU" dirty="0" smtClean="0"/>
              <a:t> </a:t>
            </a:r>
            <a:r>
              <a:rPr lang="ru-RU" dirty="0"/>
              <a:t>тыс.м</a:t>
            </a:r>
            <a:r>
              <a:rPr lang="ru-RU" baseline="30000" dirty="0"/>
              <a:t>2 </a:t>
            </a:r>
            <a:r>
              <a:rPr lang="ru-RU" dirty="0"/>
              <a:t>общей площади жилых домов или </a:t>
            </a:r>
            <a:r>
              <a:rPr lang="ru-RU" dirty="0">
                <a:solidFill>
                  <a:srgbClr val="FF0000"/>
                </a:solidFill>
              </a:rPr>
              <a:t>100,3 %</a:t>
            </a:r>
            <a:r>
              <a:rPr lang="ru-RU" dirty="0"/>
              <a:t> к аналогичному периоду 2021  г.</a:t>
            </a:r>
            <a:endParaRPr lang="ru-RU" sz="1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827917" y="137159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516701" y="2078965"/>
            <a:ext cx="2398142" cy="33039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 государственной поддержкой введено в эксплуатацию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46,8 </a:t>
            </a:r>
            <a:r>
              <a:rPr lang="ru-RU" dirty="0">
                <a:solidFill>
                  <a:srgbClr val="FF0000"/>
                </a:solidFill>
              </a:rPr>
              <a:t>тыс.м</a:t>
            </a:r>
            <a:r>
              <a:rPr lang="ru-RU" baseline="30000" dirty="0">
                <a:solidFill>
                  <a:srgbClr val="FF0000"/>
                </a:solidFill>
              </a:rPr>
              <a:t>2 </a:t>
            </a:r>
            <a:r>
              <a:rPr lang="ru-RU" dirty="0"/>
              <a:t>или </a:t>
            </a:r>
            <a:r>
              <a:rPr lang="ru-RU" dirty="0">
                <a:solidFill>
                  <a:srgbClr val="FF0000"/>
                </a:solidFill>
              </a:rPr>
              <a:t>137,2 %</a:t>
            </a:r>
            <a:r>
              <a:rPr lang="ru-RU" dirty="0"/>
              <a:t> к соответствующему периоду 2021 года</a:t>
            </a:r>
            <a:endParaRPr lang="ru-RU" sz="11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9168441" y="137159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412190" y="2078969"/>
            <a:ext cx="2398142" cy="33039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</a:rPr>
              <a:t>609</a:t>
            </a:r>
            <a:r>
              <a:rPr lang="ru-RU" sz="1600" dirty="0"/>
              <a:t> многодетных семей направлено на улучшение жилищных условий, что составляет </a:t>
            </a:r>
            <a:r>
              <a:rPr lang="ru-RU" sz="1600" dirty="0">
                <a:solidFill>
                  <a:srgbClr val="FF0000"/>
                </a:solidFill>
              </a:rPr>
              <a:t>76,1 %</a:t>
            </a:r>
            <a:r>
              <a:rPr lang="ru-RU" sz="1600" dirty="0"/>
              <a:t> годового задания (</a:t>
            </a:r>
            <a:r>
              <a:rPr lang="ru-RU" sz="1600" dirty="0">
                <a:solidFill>
                  <a:srgbClr val="FF0000"/>
                </a:solidFill>
              </a:rPr>
              <a:t>800</a:t>
            </a:r>
            <a:r>
              <a:rPr lang="ru-RU" sz="1600" dirty="0"/>
              <a:t> семей),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</a:rPr>
              <a:t>333 </a:t>
            </a:r>
            <a:r>
              <a:rPr lang="ru-RU" sz="1600" dirty="0"/>
              <a:t>многодетные семьи обеспечено собственным жильем</a:t>
            </a:r>
            <a:br>
              <a:rPr lang="ru-RU" sz="1600" dirty="0"/>
            </a:br>
            <a:r>
              <a:rPr lang="ru-RU" sz="1600" dirty="0"/>
              <a:t>(</a:t>
            </a:r>
            <a:r>
              <a:rPr lang="ru-RU" sz="1600" dirty="0">
                <a:solidFill>
                  <a:srgbClr val="FF0000"/>
                </a:solidFill>
              </a:rPr>
              <a:t>52,5 %</a:t>
            </a:r>
            <a:r>
              <a:rPr lang="ru-RU" sz="1600" dirty="0"/>
              <a:t> к годовому заданию в количестве </a:t>
            </a:r>
            <a:r>
              <a:rPr lang="ru-RU" sz="1600" dirty="0">
                <a:solidFill>
                  <a:srgbClr val="FF0000"/>
                </a:solidFill>
              </a:rPr>
              <a:t>634 </a:t>
            </a:r>
            <a:r>
              <a:rPr lang="ru-RU" sz="1600" dirty="0"/>
              <a:t>семей)</a:t>
            </a:r>
            <a:endParaRPr lang="ru-RU" sz="105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998898" y="137159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963727" y="2078965"/>
            <a:ext cx="2398142" cy="33039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Индивидуальными застройщиками введено в эксплуатацию </a:t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65,9 тыс.м</a:t>
            </a:r>
            <a:r>
              <a:rPr lang="ru-RU" baseline="30000" dirty="0">
                <a:solidFill>
                  <a:srgbClr val="FF0000"/>
                </a:solidFill>
              </a:rPr>
              <a:t>2</a:t>
            </a:r>
            <a:r>
              <a:rPr lang="ru-RU" baseline="30000" dirty="0"/>
              <a:t> </a:t>
            </a:r>
            <a:r>
              <a:rPr lang="ru-RU" dirty="0"/>
              <a:t>или </a:t>
            </a:r>
            <a:r>
              <a:rPr lang="ru-RU" dirty="0">
                <a:solidFill>
                  <a:srgbClr val="FF0000"/>
                </a:solidFill>
              </a:rPr>
              <a:t>55,4 </a:t>
            </a:r>
            <a:r>
              <a:rPr lang="ru-RU" dirty="0" smtClean="0">
                <a:solidFill>
                  <a:srgbClr val="FF0000"/>
                </a:solidFill>
              </a:rPr>
              <a:t>% </a:t>
            </a:r>
            <a:r>
              <a:rPr lang="ru-RU" dirty="0"/>
              <a:t>от всего введенного жилья</a:t>
            </a:r>
            <a:endParaRPr lang="ru-RU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19624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9736" y="405441"/>
            <a:ext cx="7047781" cy="3968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Январь-июнь 2022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91443" y="802256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069675" y="1526874"/>
            <a:ext cx="3036499" cy="36317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5,1 тыс.м</a:t>
            </a:r>
            <a:r>
              <a:rPr lang="ru-RU" baseline="30000" dirty="0">
                <a:solidFill>
                  <a:srgbClr val="FF0000"/>
                </a:solidFill>
              </a:rPr>
              <a:t>2</a:t>
            </a:r>
            <a:r>
              <a:rPr lang="ru-RU" baseline="30000" dirty="0"/>
              <a:t> </a:t>
            </a:r>
            <a:r>
              <a:rPr lang="ru-RU" dirty="0"/>
              <a:t>или </a:t>
            </a:r>
            <a:r>
              <a:rPr lang="ru-RU" dirty="0" smtClean="0">
                <a:solidFill>
                  <a:srgbClr val="FF0000"/>
                </a:solidFill>
              </a:rPr>
              <a:t>34,0%</a:t>
            </a:r>
            <a:r>
              <a:rPr lang="ru-RU" dirty="0" smtClean="0"/>
              <a:t> </a:t>
            </a:r>
            <a:r>
              <a:rPr lang="ru-RU" dirty="0"/>
              <a:t>от годового задания в объеме </a:t>
            </a:r>
            <a:r>
              <a:rPr lang="ru-RU" dirty="0">
                <a:solidFill>
                  <a:srgbClr val="FF0000"/>
                </a:solidFill>
              </a:rPr>
              <a:t>15,0 тыс.м</a:t>
            </a:r>
            <a:r>
              <a:rPr lang="ru-RU" baseline="30000" dirty="0">
                <a:solidFill>
                  <a:srgbClr val="FF0000"/>
                </a:solidFill>
              </a:rPr>
              <a:t>2</a:t>
            </a:r>
            <a:r>
              <a:rPr lang="ru-RU" dirty="0"/>
              <a:t>, а также </a:t>
            </a:r>
            <a:r>
              <a:rPr lang="ru-RU" dirty="0">
                <a:solidFill>
                  <a:srgbClr val="FF0000"/>
                </a:solidFill>
              </a:rPr>
              <a:t>15,0 тыс.м</a:t>
            </a:r>
            <a:r>
              <a:rPr lang="ru-RU" baseline="30000" dirty="0">
                <a:solidFill>
                  <a:srgbClr val="FF0000"/>
                </a:solidFill>
              </a:rPr>
              <a:t>2 </a:t>
            </a:r>
            <a:r>
              <a:rPr lang="ru-RU" dirty="0"/>
              <a:t>общей площади жилых </a:t>
            </a:r>
            <a:r>
              <a:rPr lang="ru-RU" dirty="0" smtClean="0"/>
              <a:t>домов, </a:t>
            </a:r>
            <a:r>
              <a:rPr lang="ru-RU" dirty="0"/>
              <a:t>в которых для целей отопления, приготовления пищи и подогрева воды используется электрическая энергия.</a:t>
            </a:r>
            <a:endParaRPr lang="ru-RU" sz="1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811327" y="802256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175182" y="1518248"/>
            <a:ext cx="3450566" cy="36403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</a:t>
            </a:r>
            <a:r>
              <a:rPr lang="ru-RU" sz="2000" dirty="0" smtClean="0"/>
              <a:t>редняя </a:t>
            </a:r>
            <a:r>
              <a:rPr lang="ru-RU" sz="2000" dirty="0"/>
              <a:t>стоимость одного квадратного метра общей площади жилья, строящегося с государственной </a:t>
            </a:r>
            <a:r>
              <a:rPr lang="ru-RU" sz="2000" dirty="0" smtClean="0"/>
              <a:t>поддержкой </a:t>
            </a:r>
            <a:r>
              <a:rPr lang="ru-RU" sz="2000" dirty="0"/>
              <a:t>составила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1256 </a:t>
            </a:r>
            <a:r>
              <a:rPr lang="ru-RU" sz="2000" dirty="0" smtClean="0">
                <a:solidFill>
                  <a:srgbClr val="FF0000"/>
                </a:solidFill>
              </a:rPr>
              <a:t>рублей</a:t>
            </a:r>
            <a:r>
              <a:rPr lang="ru-RU" sz="2000" dirty="0" smtClean="0"/>
              <a:t> </a:t>
            </a:r>
            <a:r>
              <a:rPr lang="ru-RU" sz="2000" dirty="0"/>
              <a:t>при доведенном целевом показателе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1222,8 </a:t>
            </a:r>
            <a:r>
              <a:rPr lang="ru-RU" sz="2000" dirty="0">
                <a:solidFill>
                  <a:srgbClr val="FF0000"/>
                </a:solidFill>
              </a:rPr>
              <a:t>рублей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8913962" y="810882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697636" y="1492367"/>
            <a:ext cx="3076755" cy="36403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средняя стоимость одного квадратного метра общей площади жилья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не </a:t>
            </a:r>
            <a:r>
              <a:rPr lang="ru-RU" sz="2000" dirty="0">
                <a:solidFill>
                  <a:srgbClr val="FF0000"/>
                </a:solidFill>
              </a:rPr>
              <a:t>превысила </a:t>
            </a:r>
            <a:r>
              <a:rPr lang="ru-RU" sz="2000" dirty="0"/>
              <a:t>номинальную начисленную среднемесячную заработную плату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dirty="0">
                <a:solidFill>
                  <a:srgbClr val="FF0000"/>
                </a:solidFill>
              </a:rPr>
              <a:t>1280,4 рублей</a:t>
            </a:r>
            <a:r>
              <a:rPr lang="ru-RU" sz="2000" dirty="0"/>
              <a:t>)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65093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2476" y="327804"/>
            <a:ext cx="10696754" cy="18029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/>
              <a:t>Указом Президента Республики Беларусь </a:t>
            </a:r>
            <a:r>
              <a:rPr lang="ru-RU" sz="2400" dirty="0">
                <a:solidFill>
                  <a:srgbClr val="FF0000"/>
                </a:solidFill>
              </a:rPr>
              <a:t>№257 </a:t>
            </a:r>
            <a:r>
              <a:rPr lang="ru-RU" sz="2400" dirty="0"/>
              <a:t>в рамках Государственной инвестиционной программы Витебской области предусмотрено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7,7 </a:t>
            </a:r>
            <a:r>
              <a:rPr lang="ru-RU" sz="2400" dirty="0">
                <a:solidFill>
                  <a:srgbClr val="FF0000"/>
                </a:solidFill>
              </a:rPr>
              <a:t>млн. рублей </a:t>
            </a:r>
            <a:r>
              <a:rPr lang="ru-RU" sz="2400" dirty="0"/>
              <a:t>для строительства арендного жилья военнослужащим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/>
              <a:t>государственным служащим (</a:t>
            </a:r>
            <a:r>
              <a:rPr lang="ru-RU" sz="2400" dirty="0">
                <a:solidFill>
                  <a:srgbClr val="FF0000"/>
                </a:solidFill>
              </a:rPr>
              <a:t>88 квартир</a:t>
            </a:r>
            <a:r>
              <a:rPr lang="ru-RU" sz="2400" dirty="0"/>
              <a:t>).</a:t>
            </a:r>
          </a:p>
        </p:txBody>
      </p:sp>
      <p:sp>
        <p:nvSpPr>
          <p:cNvPr id="6" name="Плюс 5"/>
          <p:cNvSpPr/>
          <p:nvPr/>
        </p:nvSpPr>
        <p:spPr>
          <a:xfrm>
            <a:off x="5003321" y="2518913"/>
            <a:ext cx="767751" cy="79363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2476" y="3456317"/>
            <a:ext cx="10696754" cy="18029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/>
              <a:t>в </a:t>
            </a:r>
            <a:r>
              <a:rPr lang="en-US" sz="2800" dirty="0"/>
              <a:t>III</a:t>
            </a:r>
            <a:r>
              <a:rPr lang="ru-RU" sz="2800" dirty="0"/>
              <a:t> квартале 2022 года ожидается дополнительное выделение средств республиканского бюджета в объеме </a:t>
            </a:r>
            <a:r>
              <a:rPr lang="ru-RU" sz="2800" dirty="0">
                <a:solidFill>
                  <a:srgbClr val="FF0000"/>
                </a:solidFill>
              </a:rPr>
              <a:t>28,7 млн. рублей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08822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5193101" y="552089"/>
            <a:ext cx="6271404" cy="394227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>
                <a:ln>
                  <a:solidFill>
                    <a:sysClr val="windowText" lastClr="000000"/>
                  </a:solidFill>
                </a:ln>
              </a:rPr>
              <a:t>«жить в своем доме, на своей земле – стремление, близкое </a:t>
            </a:r>
            <a:r>
              <a:rPr lang="ru-RU" sz="3200" b="1" i="1" dirty="0" smtClean="0">
                <a:ln>
                  <a:solidFill>
                    <a:sysClr val="windowText" lastClr="000000"/>
                  </a:solidFill>
                </a:ln>
              </a:rPr>
              <a:t/>
            </a:r>
            <a:br>
              <a:rPr lang="ru-RU" sz="3200" b="1" i="1" dirty="0" smtClean="0">
                <a:ln>
                  <a:solidFill>
                    <a:sysClr val="windowText" lastClr="000000"/>
                  </a:solidFill>
                </a:ln>
              </a:rPr>
            </a:br>
            <a:r>
              <a:rPr lang="ru-RU" sz="3200" b="1" i="1" dirty="0" smtClean="0">
                <a:ln>
                  <a:solidFill>
                    <a:sysClr val="windowText" lastClr="000000"/>
                  </a:solidFill>
                </a:ln>
              </a:rPr>
              <a:t>и </a:t>
            </a:r>
            <a:r>
              <a:rPr lang="ru-RU" sz="3200" b="1" i="1" dirty="0">
                <a:ln>
                  <a:solidFill>
                    <a:sysClr val="windowText" lastClr="000000"/>
                  </a:solidFill>
                </a:ln>
              </a:rPr>
              <a:t>понятное каждому белорусу»</a:t>
            </a:r>
            <a:r>
              <a:rPr lang="ru-RU" sz="3200" dirty="0">
                <a:ln>
                  <a:solidFill>
                    <a:sysClr val="windowText" lastClr="000000"/>
                  </a:solidFill>
                </a:ln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32" y="552089"/>
            <a:ext cx="4822167" cy="482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04331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625" y="280358"/>
            <a:ext cx="10396882" cy="1151965"/>
          </a:xfrm>
        </p:spPr>
        <p:txBody>
          <a:bodyPr>
            <a:noAutofit/>
          </a:bodyPr>
          <a:lstStyle/>
          <a:p>
            <a:r>
              <a:rPr lang="ru-RU" sz="4400" dirty="0" smtClean="0">
                <a:ln w="6350">
                  <a:solidFill>
                    <a:schemeClr val="tx1"/>
                  </a:solidFill>
                </a:ln>
              </a:rPr>
              <a:t>ОСНОВНЫЕ НАПРАВЛЕНИЯ ГОСУДАРСТВЕННОЙ ЖИЛИЩНОЙ ПОЛИТИКИ</a:t>
            </a:r>
            <a:endParaRPr lang="ru-RU" sz="44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800" y="1432323"/>
            <a:ext cx="10394707" cy="416621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развитие разных форм удовлетворения жилищных потребностей граждан в зависимости от их доходов, предпочтений и места проживания как с использованием мер государственной поддержки, так и с применением новых механизмов финансирования строительства;</a:t>
            </a:r>
          </a:p>
          <a:p>
            <a:pPr algn="just"/>
            <a:r>
              <a:rPr lang="ru-RU" dirty="0"/>
              <a:t>увеличение объемов строительства общей площади жилья, жилья с государственной поддержкой, арендного жилья и домов, в которых электрическая энергия используется для отопления, горячего водоснабжения и приготовления пищи;</a:t>
            </a:r>
          </a:p>
          <a:p>
            <a:pPr algn="just"/>
            <a:r>
              <a:rPr lang="ru-RU" dirty="0"/>
              <a:t>обеспечение жильем состоящих на учете нуждающихся в улучшении жилищных условий военнослужащих, многодетных семей, а также детей-сирот, инвалидов и других социально уязвимых категорий граждан и др.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53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092" y="685800"/>
            <a:ext cx="11491545" cy="1151965"/>
          </a:xfrm>
        </p:spPr>
        <p:txBody>
          <a:bodyPr>
            <a:no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</a:rPr>
              <a:t>Ежегодный объем ввода в эксплуатацию жилья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91509" y="2628899"/>
            <a:ext cx="914400" cy="2954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773173" y="1969477"/>
            <a:ext cx="920261" cy="3613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гнутая вниз стрелка 9"/>
          <p:cNvSpPr/>
          <p:nvPr/>
        </p:nvSpPr>
        <p:spPr>
          <a:xfrm rot="20974252">
            <a:off x="3949673" y="3668253"/>
            <a:ext cx="3594255" cy="1903604"/>
          </a:xfrm>
          <a:prstGeom prst="curvedUpArrow">
            <a:avLst>
              <a:gd name="adj1" fmla="val 10837"/>
              <a:gd name="adj2" fmla="val 34188"/>
              <a:gd name="adj3" fmla="val 56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6385" y="5697415"/>
            <a:ext cx="242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 млн. кв. м. в 2021 г.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086377" y="5697415"/>
            <a:ext cx="242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4,5 млн. кв. м. в 202</a:t>
            </a:r>
            <a:r>
              <a:rPr lang="en-US" dirty="0" smtClean="0"/>
              <a:t>5</a:t>
            </a:r>
            <a:r>
              <a:rPr lang="ru-RU" dirty="0" smtClean="0"/>
              <a:t> г.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6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625" y="330038"/>
            <a:ext cx="10396882" cy="1151965"/>
          </a:xfrm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</a:rPr>
              <a:t>АРЕНДНОЕ ЖИЛЬЁ</a:t>
            </a: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4638" y="1582616"/>
            <a:ext cx="10895869" cy="2743199"/>
          </a:xfrm>
        </p:spPr>
        <p:txBody>
          <a:bodyPr/>
          <a:lstStyle/>
          <a:p>
            <a:pPr marL="0" indent="0">
              <a:lnSpc>
                <a:spcPts val="2400"/>
              </a:lnSpc>
              <a:buNone/>
            </a:pPr>
            <a:r>
              <a:rPr lang="ru-RU" dirty="0"/>
              <a:t>За 2021 год возведено </a:t>
            </a:r>
            <a:endParaRPr lang="ru-RU" dirty="0" smtClean="0"/>
          </a:p>
          <a:p>
            <a:pPr marL="0" indent="0">
              <a:lnSpc>
                <a:spcPts val="2400"/>
              </a:lnSpc>
              <a:buNone/>
            </a:pPr>
            <a:r>
              <a:rPr lang="ru-RU" dirty="0" smtClean="0"/>
              <a:t>120 </a:t>
            </a:r>
            <a:r>
              <a:rPr lang="ru-RU" dirty="0"/>
              <a:t>тыс. кв. м. арендного </a:t>
            </a:r>
            <a:r>
              <a:rPr lang="ru-RU" dirty="0" smtClean="0"/>
              <a:t>жилья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158761" y="2193940"/>
            <a:ext cx="3226777" cy="1081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23629" y="2503748"/>
            <a:ext cx="2417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ПЯТИЛЕТКА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491046" y="2319081"/>
            <a:ext cx="4018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600 </a:t>
            </a:r>
            <a:r>
              <a:rPr lang="ru-RU" sz="2400" dirty="0"/>
              <a:t>тыс. кв. м. арендного жилья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0060" y="3476445"/>
            <a:ext cx="9506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Витебской области доведено задание по строительству арендного жилья в объеме </a:t>
            </a:r>
            <a:r>
              <a:rPr lang="ru-RU" sz="2400" dirty="0">
                <a:solidFill>
                  <a:srgbClr val="FF0000"/>
                </a:solidFill>
              </a:rPr>
              <a:t>15,0 тыс. </a:t>
            </a:r>
            <a:r>
              <a:rPr lang="ru-RU" sz="2400" dirty="0" err="1">
                <a:solidFill>
                  <a:srgbClr val="FF0000"/>
                </a:solidFill>
              </a:rPr>
              <a:t>кв.метров</a:t>
            </a:r>
            <a:r>
              <a:rPr lang="ru-RU" sz="2400" dirty="0"/>
              <a:t>.  </a:t>
            </a:r>
            <a:endParaRPr lang="ru-RU" sz="2400" dirty="0" smtClean="0"/>
          </a:p>
          <a:p>
            <a:pPr algn="just"/>
            <a:r>
              <a:rPr lang="ru-RU" sz="2400" dirty="0" smtClean="0"/>
              <a:t>За </a:t>
            </a:r>
            <a:r>
              <a:rPr lang="ru-RU" sz="2400" dirty="0"/>
              <a:t>первое полугодие 2022  введено в эксплуатацию </a:t>
            </a:r>
            <a:r>
              <a:rPr lang="ru-RU" sz="2400" dirty="0">
                <a:solidFill>
                  <a:srgbClr val="FF0000"/>
                </a:solidFill>
              </a:rPr>
              <a:t>5,1 тыс.м</a:t>
            </a:r>
            <a:r>
              <a:rPr lang="ru-RU" sz="2400" baseline="30000" dirty="0">
                <a:solidFill>
                  <a:srgbClr val="FF0000"/>
                </a:solidFill>
              </a:rPr>
              <a:t>2 </a:t>
            </a:r>
            <a:r>
              <a:rPr lang="ru-RU" sz="2400" dirty="0"/>
              <a:t>или </a:t>
            </a:r>
            <a:r>
              <a:rPr lang="ru-RU" sz="2400" dirty="0">
                <a:solidFill>
                  <a:srgbClr val="FF0000"/>
                </a:solidFill>
              </a:rPr>
              <a:t>34,0 </a:t>
            </a:r>
            <a:r>
              <a:rPr lang="ru-RU" sz="2400" dirty="0"/>
              <a:t>процента от годового задания.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460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90" y="685800"/>
            <a:ext cx="11542143" cy="11519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>
                  <a:solidFill>
                    <a:sysClr val="windowText" lastClr="000000"/>
                  </a:solidFill>
                </a:ln>
              </a:rPr>
              <a:t>Формирование цен на строящееся жилье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/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68607" y="1425041"/>
            <a:ext cx="10968426" cy="1318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2021 г. стоимость одного квадратного метра составляла не более 90% от среднемесячной зарплаты, </a:t>
            </a:r>
            <a:r>
              <a:rPr lang="ru-RU" sz="2800" dirty="0" smtClean="0"/>
              <a:t>в </a:t>
            </a:r>
            <a:r>
              <a:rPr lang="ru-RU" sz="2800" dirty="0"/>
              <a:t>январе-марте 2022 г. – 76%.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8189" y="2743200"/>
            <a:ext cx="11248844" cy="131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/>
              <a:t>Директива № 8 «О приоритетных направлениях развития строительной отрасли»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5503652" y="3617098"/>
            <a:ext cx="508959" cy="888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68607" y="4307714"/>
            <a:ext cx="10968426" cy="131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/>
              <a:t>соотношение стоимости одного квадратного метра жилья с господдержкой не должно превышать среднемесячную заработную плату по стране.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13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2082" y="905774"/>
            <a:ext cx="11542142" cy="4468811"/>
          </a:xfrm>
        </p:spPr>
        <p:txBody>
          <a:bodyPr anchor="t"/>
          <a:lstStyle/>
          <a:p>
            <a:pPr marL="0" indent="0">
              <a:buNone/>
            </a:pPr>
            <a:endParaRPr lang="ru-RU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 </a:t>
            </a:r>
            <a:r>
              <a:rPr lang="ru-RU" sz="2400" dirty="0" smtClean="0"/>
              <a:t>Постановлением </a:t>
            </a:r>
            <a:r>
              <a:rPr lang="ru-RU" sz="2400" dirty="0"/>
              <a:t>Совета Министров Республики Беларусь от 6 июля 2022 г. № 447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введено </a:t>
            </a:r>
            <a:r>
              <a:rPr lang="ru-RU" sz="2400" dirty="0"/>
              <a:t>жесткое </a:t>
            </a:r>
            <a:r>
              <a:rPr lang="ru-RU" sz="2400" dirty="0" smtClean="0"/>
              <a:t>регулирование </a:t>
            </a:r>
            <a:r>
              <a:rPr lang="ru-RU" sz="2400" dirty="0"/>
              <a:t>цен на товары, используемые в строительстве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4400" dirty="0">
                <a:solidFill>
                  <a:srgbClr val="FF0000"/>
                </a:solidFill>
              </a:rPr>
              <a:t>!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средняя </a:t>
            </a:r>
            <a:r>
              <a:rPr lang="ru-RU" sz="2400" dirty="0"/>
              <a:t>стоимость </a:t>
            </a:r>
            <a:r>
              <a:rPr lang="ru-RU" sz="2400" dirty="0">
                <a:solidFill>
                  <a:srgbClr val="FF0000"/>
                </a:solidFill>
              </a:rPr>
              <a:t>1 </a:t>
            </a:r>
            <a:r>
              <a:rPr lang="ru-RU" sz="2400" dirty="0" err="1">
                <a:solidFill>
                  <a:srgbClr val="FF0000"/>
                </a:solidFill>
              </a:rPr>
              <a:t>кв.м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общей площади жилья за январь-март 2022 г.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 </a:t>
            </a:r>
            <a:r>
              <a:rPr lang="ru-RU" sz="2400" dirty="0"/>
              <a:t>Беларуси составила </a:t>
            </a:r>
            <a:r>
              <a:rPr lang="ru-RU" sz="2400" dirty="0">
                <a:solidFill>
                  <a:srgbClr val="FF0000"/>
                </a:solidFill>
              </a:rPr>
              <a:t>2352 руб</a:t>
            </a:r>
            <a:r>
              <a:rPr lang="ru-RU" sz="2400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2081" y="306238"/>
            <a:ext cx="11542143" cy="11519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>
                  <a:solidFill>
                    <a:sysClr val="windowText" lastClr="000000"/>
                  </a:solidFill>
                </a:ln>
              </a:rPr>
              <a:t>Формирование цен на строящееся жилье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</a:rPr>
              <a:t/>
            </a:r>
            <a:br>
              <a:rPr lang="ru-RU" dirty="0">
                <a:ln>
                  <a:solidFill>
                    <a:sysClr val="windowText" lastClr="000000"/>
                  </a:solidFill>
                </a:ln>
              </a:rPr>
            </a:b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000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11666777" cy="565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61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21" y="5639987"/>
            <a:ext cx="907185" cy="784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288984"/>
            <a:ext cx="10396882" cy="1151965"/>
          </a:xfrm>
        </p:spPr>
        <p:txBody>
          <a:bodyPr>
            <a:noAutofit/>
          </a:bodyPr>
          <a:lstStyle/>
          <a:p>
            <a:r>
              <a:rPr lang="ru-RU" sz="4400" b="1" dirty="0">
                <a:ln>
                  <a:solidFill>
                    <a:sysClr val="windowText" lastClr="000000"/>
                  </a:solidFill>
                </a:ln>
              </a:rPr>
              <a:t>Государственная поддержка граждан в решении жилищных вопросов</a:t>
            </a:r>
            <a:endParaRPr lang="ru-RU" sz="4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33577" y="1578972"/>
            <a:ext cx="9532188" cy="5172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Граждане состоящие на учете нуждающихся в улучшении жилищных условий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966823" y="209621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9322280" y="2096219"/>
            <a:ext cx="0" cy="71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33577" y="2812211"/>
            <a:ext cx="3746740" cy="5172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Льготный кредит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19025" y="2812210"/>
            <a:ext cx="3746740" cy="5172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Субсидированный кредит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93962" y="3467819"/>
            <a:ext cx="3519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Указ </a:t>
            </a:r>
            <a:r>
              <a:rPr lang="ru-RU" dirty="0"/>
              <a:t>Президента Республики Беларусь № 13 от 6 января 2012 г.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32606" y="3467818"/>
            <a:ext cx="3555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Указ </a:t>
            </a:r>
            <a:r>
              <a:rPr lang="ru-RU" dirty="0"/>
              <a:t>Президента Республики Беларусь № 240 от 4 апреля 2017 г.</a:t>
            </a:r>
          </a:p>
        </p:txBody>
      </p:sp>
      <p:sp>
        <p:nvSpPr>
          <p:cNvPr id="12" name="Плюс 11"/>
          <p:cNvSpPr/>
          <p:nvPr/>
        </p:nvSpPr>
        <p:spPr>
          <a:xfrm>
            <a:off x="5502933" y="3467818"/>
            <a:ext cx="940279" cy="9316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166558" y="4511639"/>
            <a:ext cx="3778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Указ </a:t>
            </a:r>
            <a:r>
              <a:rPr lang="ru-RU" dirty="0"/>
              <a:t>Президента Республики Беларусь № </a:t>
            </a:r>
            <a:r>
              <a:rPr lang="ru-RU" dirty="0" smtClean="0"/>
              <a:t>375 </a:t>
            </a:r>
            <a:r>
              <a:rPr lang="ru-RU" dirty="0"/>
              <a:t>от </a:t>
            </a:r>
            <a:r>
              <a:rPr lang="ru-RU" dirty="0" smtClean="0"/>
              <a:t>1 октября 2021 </a:t>
            </a:r>
            <a:r>
              <a:rPr lang="ru-RU" dirty="0"/>
              <a:t>г.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3637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ое мероприятие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8FA751"/>
      </a:accent1>
      <a:accent2>
        <a:srgbClr val="629D7D"/>
      </a:accent2>
      <a:accent3>
        <a:srgbClr val="5A7AAB"/>
      </a:accent3>
      <a:accent4>
        <a:srgbClr val="AA618F"/>
      </a:accent4>
      <a:accent5>
        <a:srgbClr val="BA5445"/>
      </a:accent5>
      <a:accent6>
        <a:srgbClr val="C8A547"/>
      </a:accent6>
      <a:hlink>
        <a:srgbClr val="91BF1A"/>
      </a:hlink>
      <a:folHlink>
        <a:srgbClr val="ADBE82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CF823853-53CC-4249-AEDB-2EA9F718B2D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TM04033927[[fn=Главное мероприятие]]</Template>
  <TotalTime>778</TotalTime>
  <Words>1725</Words>
  <Application>Microsoft Office PowerPoint</Application>
  <PresentationFormat>Широкоэкранный</PresentationFormat>
  <Paragraphs>114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Impact</vt:lpstr>
      <vt:lpstr>Главное мероприятие</vt:lpstr>
      <vt:lpstr>ДОСТУПНОЕ ЖИЛЬЕ – ПРИОРИТЕТНАЯ ЗАДАЧА СОЦИАЛЬНОЙ ПОЛИТИКИ РЕСПУБЛИКИ БЕЛАРУСЬ  </vt:lpstr>
      <vt:lpstr>Презентация PowerPoint</vt:lpstr>
      <vt:lpstr>ОСНОВНЫЕ НАПРАВЛЕНИЯ ГОСУДАРСТВЕННОЙ ЖИЛИЩНОЙ ПОЛИТИКИ</vt:lpstr>
      <vt:lpstr>Ежегодный объем ввода в эксплуатацию жилья </vt:lpstr>
      <vt:lpstr>АРЕНДНОЕ ЖИЛЬЁ</vt:lpstr>
      <vt:lpstr>Формирование цен на строящееся жилье </vt:lpstr>
      <vt:lpstr>Формирование цен на строящееся жилье </vt:lpstr>
      <vt:lpstr>Презентация PowerPoint</vt:lpstr>
      <vt:lpstr>Государственная поддержка граждан в решении жилищных вопросов</vt:lpstr>
      <vt:lpstr>Государственная поддержка граждан в решении жилищных вопросов</vt:lpstr>
      <vt:lpstr>Механизмы финансирования строительства (реконструкции) и приобретения недвижимости для физических лиц</vt:lpstr>
      <vt:lpstr>Презентация PowerPoint</vt:lpstr>
      <vt:lpstr>Презентация PowerPoint</vt:lpstr>
      <vt:lpstr>Жилищные строительные сбережения</vt:lpstr>
      <vt:lpstr>ИПОТЕКА</vt:lpstr>
      <vt:lpstr>Упрощение порядка возведения и реконструкции объектов строительства</vt:lpstr>
      <vt:lpstr>Презентация PowerPoint</vt:lpstr>
      <vt:lpstr>Итоги реализации государственной политики  в области жилищного строительства  и дальнейшие перспективы</vt:lpstr>
      <vt:lpstr>Презентация PowerPoint</vt:lpstr>
      <vt:lpstr>Презентация PowerPoint</vt:lpstr>
      <vt:lpstr>СТАТИСТИКА ПО ВИТЕБСКОЙ ОБЛАСТИ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ДОСТУПНОЕ ЖИЛЬЕ – ПРИОРИТЕТНАЯ ЗАДАЧА СОЦИАЛЬНОЙ ПОЛИТИКИ РЕСПУБЛИКИ БЕЛАРУСЬ</dc:title>
  <dc:creator>User</dc:creator>
  <cp:lastModifiedBy>User</cp:lastModifiedBy>
  <cp:revision>39</cp:revision>
  <dcterms:created xsi:type="dcterms:W3CDTF">2022-08-15T10:40:57Z</dcterms:created>
  <dcterms:modified xsi:type="dcterms:W3CDTF">2022-08-16T14:38:39Z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822559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