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0" r:id="rId2"/>
    <p:sldId id="296" r:id="rId3"/>
    <p:sldId id="258" r:id="rId4"/>
    <p:sldId id="259" r:id="rId5"/>
    <p:sldId id="297" r:id="rId6"/>
    <p:sldId id="272" r:id="rId7"/>
    <p:sldId id="276" r:id="rId8"/>
    <p:sldId id="29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B8605"/>
    <a:srgbClr val="6BF58F"/>
    <a:srgbClr val="8037B7"/>
    <a:srgbClr val="3149F9"/>
    <a:srgbClr val="004620"/>
    <a:srgbClr val="00602B"/>
    <a:srgbClr val="73C77D"/>
    <a:srgbClr val="48B655"/>
    <a:srgbClr val="9CD38D"/>
    <a:srgbClr val="005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7" autoAdjust="0"/>
  </p:normalViewPr>
  <p:slideViewPr>
    <p:cSldViewPr snapToObjects="1">
      <p:cViewPr>
        <p:scale>
          <a:sx n="79" d="100"/>
          <a:sy n="79" d="100"/>
        </p:scale>
        <p:origin x="-126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15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1666666666666666E-3"/>
          <c:y val="4.4791280026908811E-2"/>
          <c:w val="0.7714104330708661"/>
          <c:h val="0.7050368035627093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explosion val="5"/>
          <c:dPt>
            <c:idx val="0"/>
            <c:bubble3D val="0"/>
            <c:spPr>
              <a:solidFill>
                <a:srgbClr val="F2850E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AB-460B-B3D1-A04920C235C7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AB-460B-B3D1-A04920C235C7}"/>
              </c:ext>
            </c:extLst>
          </c:dPt>
          <c:dPt>
            <c:idx val="2"/>
            <c:bubble3D val="0"/>
            <c:spPr>
              <a:solidFill>
                <a:srgbClr val="3149F9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AB-460B-B3D1-A04920C235C7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AB-460B-B3D1-A04920C235C7}"/>
              </c:ext>
            </c:extLst>
          </c:dPt>
          <c:dPt>
            <c:idx val="4"/>
            <c:bubble3D val="0"/>
            <c:spPr>
              <a:solidFill>
                <a:srgbClr val="00AC4E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AB-460B-B3D1-A04920C235C7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3166-4EDF-96FD-952B1E3B00C3}"/>
              </c:ext>
            </c:extLst>
          </c:dPt>
          <c:dLbls>
            <c:dLbl>
              <c:idx val="0"/>
              <c:layout>
                <c:manualLayout>
                  <c:x val="5.1422938400091149E-2"/>
                  <c:y val="3.8586466477550305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НДС</a:t>
                    </a:r>
                    <a:r>
                      <a:rPr lang="ru-RU" sz="2400" i="0" dirty="0">
                        <a:solidFill>
                          <a:srgbClr val="004620"/>
                        </a:solidFill>
                      </a:rPr>
                      <a:t>
17,6</a:t>
                    </a:r>
                    <a:r>
                      <a:rPr lang="ru-RU" sz="2400" i="1" dirty="0">
                        <a:solidFill>
                          <a:srgbClr val="004620"/>
                        </a:solidFill>
                      </a:rPr>
                      <a:t> млн. руб.; </a:t>
                    </a:r>
                    <a:r>
                      <a:rPr lang="ru-RU" sz="2400" b="1" i="0" dirty="0">
                        <a:solidFill>
                          <a:srgbClr val="004620"/>
                        </a:solidFill>
                      </a:rPr>
                      <a:t>8,8%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23611111111111"/>
                      <c:h val="0.210004049332581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8AB-460B-B3D1-A04920C235C7}"/>
                </c:ext>
              </c:extLst>
            </c:dLbl>
            <c:dLbl>
              <c:idx val="1"/>
              <c:layout>
                <c:manualLayout>
                  <c:x val="-5.0184820647419172E-2"/>
                  <c:y val="0.13771827581774804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Налог на прибыль</a:t>
                    </a:r>
                    <a:r>
                      <a:rPr lang="ru-RU" sz="2000" i="0" dirty="0"/>
                      <a:t>
</a:t>
                    </a:r>
                    <a:r>
                      <a:rPr lang="ru-RU" sz="2400" b="1" i="0" dirty="0"/>
                      <a:t>9,2</a:t>
                    </a:r>
                    <a:r>
                      <a:rPr lang="ru-RU" sz="2400" b="1" i="1" dirty="0"/>
                      <a:t> млн. руб.; </a:t>
                    </a:r>
                  </a:p>
                  <a:p>
                    <a:r>
                      <a:rPr lang="ru-RU" sz="2400" b="1" i="0" dirty="0"/>
                      <a:t>4,6%</a:t>
                    </a:r>
                    <a:endParaRPr lang="ru-RU" sz="2400" b="1" i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1141207349081362"/>
                      <c:h val="0.2149386788977727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8AB-460B-B3D1-A04920C235C7}"/>
                </c:ext>
              </c:extLst>
            </c:dLbl>
            <c:dLbl>
              <c:idx val="2"/>
              <c:layout>
                <c:manualLayout>
                  <c:x val="0"/>
                  <c:y val="8.9994262712891071E-2"/>
                </c:manualLayout>
              </c:layout>
              <c:tx>
                <c:rich>
                  <a:bodyPr vertOverflow="overflow" horzOverflow="overflow">
                    <a:noAutofit/>
                  </a:bodyPr>
                  <a:lstStyle/>
                  <a:p>
                    <a:pPr>
                      <a:defRPr sz="2400" b="1" i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dirty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Безвозмездные поступления</a:t>
                    </a:r>
                  </a:p>
                  <a:p>
                    <a:pPr>
                      <a:defRPr sz="2400" b="1" i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1" dirty="0">
                        <a:solidFill>
                          <a:srgbClr val="004620"/>
                        </a:solidFill>
                      </a:rPr>
                      <a:t>(в т.ч. дотация - 46,3 млн. руб.) </a:t>
                    </a:r>
                    <a:r>
                      <a:rPr lang="ru-RU" sz="2400" b="1" i="1" baseline="0" dirty="0">
                        <a:solidFill>
                          <a:srgbClr val="004620"/>
                        </a:solidFill>
                      </a:rPr>
                      <a:t> </a:t>
                    </a:r>
                    <a:r>
                      <a:rPr lang="ru-RU" sz="2400" i="1" dirty="0">
                        <a:solidFill>
                          <a:srgbClr val="004620"/>
                        </a:solidFill>
                      </a:rPr>
                      <a:t> </a:t>
                    </a:r>
                  </a:p>
                  <a:p>
                    <a:pPr>
                      <a:defRPr sz="2400" b="1" i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i="1" dirty="0" smtClean="0">
                        <a:solidFill>
                          <a:srgbClr val="004620"/>
                        </a:solidFill>
                      </a:rPr>
                      <a:t>50,9 </a:t>
                    </a:r>
                    <a:r>
                      <a:rPr lang="ru-RU" sz="2400" i="1" dirty="0">
                        <a:solidFill>
                          <a:srgbClr val="004620"/>
                        </a:solidFill>
                      </a:rPr>
                      <a:t>млн. руб.; </a:t>
                    </a:r>
                  </a:p>
                  <a:p>
                    <a:pPr>
                      <a:defRPr sz="2400" b="1" i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dirty="0">
                        <a:solidFill>
                          <a:srgbClr val="004620"/>
                        </a:solidFill>
                      </a:rPr>
                      <a:t>25,9%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54088888888888886"/>
                      <c:h val="0.232548264510210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8AB-460B-B3D1-A04920C235C7}"/>
                </c:ext>
              </c:extLst>
            </c:dLbl>
            <c:dLbl>
              <c:idx val="3"/>
              <c:layout>
                <c:manualLayout>
                  <c:x val="0.12959421478565181"/>
                  <c:y val="8.176636353230507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Подоходный налог</a:t>
                    </a:r>
                    <a:r>
                      <a:rPr lang="ru-RU" sz="2400" i="0" dirty="0">
                        <a:solidFill>
                          <a:srgbClr val="004620"/>
                        </a:solidFill>
                      </a:rPr>
                      <a:t>
</a:t>
                    </a:r>
                    <a:r>
                      <a:rPr lang="ru-RU" sz="2400" i="1" dirty="0">
                        <a:solidFill>
                          <a:srgbClr val="004620"/>
                        </a:solidFill>
                      </a:rPr>
                      <a:t>68,7 млн. руб.; </a:t>
                    </a:r>
                  </a:p>
                  <a:p>
                    <a:r>
                      <a:rPr lang="ru-RU" sz="2400" b="1" i="0" dirty="0">
                        <a:solidFill>
                          <a:srgbClr val="004620"/>
                        </a:solidFill>
                      </a:rPr>
                      <a:t>34,4%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4732830271216092"/>
                      <c:h val="0.205587234984545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8AB-460B-B3D1-A04920C235C7}"/>
                </c:ext>
              </c:extLst>
            </c:dLbl>
            <c:dLbl>
              <c:idx val="4"/>
              <c:layout>
                <c:manualLayout>
                  <c:x val="0.15819130110374408"/>
                  <c:y val="-1.2281498946080029E-2"/>
                </c:manualLayout>
              </c:layout>
              <c:tx>
                <c:rich>
                  <a:bodyPr anchorCtr="0"/>
                  <a:lstStyle/>
                  <a:p>
                    <a:pPr algn="ctr">
                      <a:defRPr sz="2400" b="1" i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dirty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Налоги на собственность</a:t>
                    </a:r>
                    <a:r>
                      <a:rPr lang="ru-RU" sz="2400" b="1" i="0" dirty="0">
                        <a:solidFill>
                          <a:srgbClr val="004620"/>
                        </a:solidFill>
                      </a:rPr>
                      <a:t>
</a:t>
                    </a:r>
                    <a:r>
                      <a:rPr lang="ru-RU" sz="2400" b="1" i="1" dirty="0">
                        <a:solidFill>
                          <a:srgbClr val="004620"/>
                        </a:solidFill>
                      </a:rPr>
                      <a:t>26,4 млн. руб</a:t>
                    </a:r>
                    <a:r>
                      <a:rPr lang="ru-RU" sz="2400" b="1" i="0" dirty="0">
                        <a:solidFill>
                          <a:srgbClr val="004620"/>
                        </a:solidFill>
                      </a:rPr>
                      <a:t>.; </a:t>
                    </a:r>
                  </a:p>
                  <a:p>
                    <a:pPr algn="ctr">
                      <a:defRPr sz="2400" b="1" i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dirty="0">
                        <a:solidFill>
                          <a:srgbClr val="004620"/>
                        </a:solidFill>
                      </a:rPr>
                      <a:t>     13,2%</a:t>
                    </a:r>
                    <a:endParaRPr lang="ru-RU" sz="2400" b="1" i="1" dirty="0">
                      <a:solidFill>
                        <a:srgbClr val="00462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826287182852143"/>
                      <c:h val="0.2580926430326072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8AB-460B-B3D1-A04920C235C7}"/>
                </c:ext>
              </c:extLst>
            </c:dLbl>
            <c:dLbl>
              <c:idx val="5"/>
              <c:layout>
                <c:manualLayout>
                  <c:x val="4.0902329286887251E-2"/>
                  <c:y val="2.2559029298077807E-2"/>
                </c:manualLayout>
              </c:layout>
              <c:tx>
                <c:rich>
                  <a:bodyPr anchorCtr="0"/>
                  <a:lstStyle/>
                  <a:p>
                    <a:pPr algn="ctr" rtl="0">
                      <a:defRPr lang="ru-RU" sz="2200" b="1" i="0" u="none" strike="noStrike" kern="1200" baseline="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200" b="1" i="0" u="none" strike="noStrike" kern="1200" baseline="0" dirty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Прочие </a:t>
                    </a:r>
                  </a:p>
                  <a:p>
                    <a:pPr algn="ctr" rtl="0">
                      <a:defRPr lang="ru-RU" sz="2200" b="1" i="0" u="none" strike="noStrike" kern="1200" baseline="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200" b="1" i="0" u="none" strike="noStrike" kern="1200" baseline="0" dirty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доходы и поступления</a:t>
                    </a:r>
                  </a:p>
                  <a:p>
                    <a:pPr algn="ctr" rtl="0">
                      <a:defRPr lang="ru-RU" sz="2200" b="1" i="0" u="none" strike="noStrike" kern="1200" baseline="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200" b="1" i="1" u="none" strike="noStrike" kern="1200" baseline="0" dirty="0">
                        <a:solidFill>
                          <a:srgbClr val="00462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26,1 млн. руб.;</a:t>
                    </a:r>
                  </a:p>
                  <a:p>
                    <a:pPr algn="ctr" rtl="0">
                      <a:defRPr lang="ru-RU" sz="2200" b="1" i="0" u="none" strike="noStrike" kern="1200" baseline="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744ED5BF-5666-4CB2-A230-22F4FAB77208}" type="VALUE">
                      <a:rPr lang="ru-RU" sz="2200" b="1" i="0" u="none" strike="noStrike" kern="1200" baseline="0" smtClean="0">
                        <a:solidFill>
                          <a:srgbClr val="00462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pPr algn="ctr" rtl="0">
                        <a:defRPr lang="ru-RU" sz="2200" b="1" i="0" u="none" strike="noStrike" kern="1200" baseline="0" smtClean="0">
                          <a:solidFill>
                            <a:srgbClr val="00462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21041992561892"/>
                      <c:h val="0.3053697009671198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3166-4EDF-96FD-952B1E3B00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i="0">
                    <a:solidFill>
                      <a:srgbClr val="00462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НДС
5,7 млн. руб.</c:v>
                </c:pt>
                <c:pt idx="1">
                  <c:v>Налог на прибыль
2,8 млн. руб.</c:v>
                </c:pt>
                <c:pt idx="2">
                  <c:v> </c:v>
                </c:pt>
                <c:pt idx="3">
                  <c:v>Подоходный налог
15,7 млн. руб.</c:v>
                </c:pt>
                <c:pt idx="4">
                  <c:v>Прочие доходы
8,1 млн. руб.</c:v>
                </c:pt>
                <c:pt idx="5">
                  <c:v>Прочие доходы
8,1 млн. руб.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8.7999999999999995E-2</c:v>
                </c:pt>
                <c:pt idx="1">
                  <c:v>4.5999999999999999E-2</c:v>
                </c:pt>
                <c:pt idx="2">
                  <c:v>0.25900000000000001</c:v>
                </c:pt>
                <c:pt idx="3">
                  <c:v>0.34399999999999997</c:v>
                </c:pt>
                <c:pt idx="4">
                  <c:v>0.13200000000000001</c:v>
                </c:pt>
                <c:pt idx="5">
                  <c:v>0.13100000000000001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8AB-460B-B3D1-A04920C235C7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solidFill>
      <a:srgbClr val="A6D86E"/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8129816925699621"/>
          <c:y val="0.20983354728955184"/>
          <c:w val="0.77405907932223716"/>
          <c:h val="0.7105898619851701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5"/>
          <c:dPt>
            <c:idx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AB-460B-B3D1-A04920C235C7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AB-460B-B3D1-A04920C235C7}"/>
              </c:ext>
            </c:extLst>
          </c:dPt>
          <c:dPt>
            <c:idx val="2"/>
            <c:bubble3D val="0"/>
            <c:spPr>
              <a:solidFill>
                <a:srgbClr val="00863D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AB-460B-B3D1-A04920C235C7}"/>
              </c:ext>
            </c:extLst>
          </c:dPt>
          <c:dPt>
            <c:idx val="3"/>
            <c:bubble3D val="0"/>
            <c:spPr>
              <a:solidFill>
                <a:srgbClr val="8037B7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AB-460B-B3D1-A04920C235C7}"/>
              </c:ext>
            </c:extLst>
          </c:dPt>
          <c:dPt>
            <c:idx val="4"/>
            <c:bubble3D val="0"/>
            <c:spPr>
              <a:solidFill>
                <a:srgbClr val="6BF58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AB-460B-B3D1-A04920C235C7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9124-420D-80FA-2836DC1E8FB1}"/>
              </c:ext>
            </c:extLst>
          </c:dPt>
          <c:dPt>
            <c:idx val="6"/>
            <c:bubble3D val="0"/>
            <c:spPr>
              <a:solidFill>
                <a:srgbClr val="000099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24-420D-80FA-2836DC1E8FB1}"/>
              </c:ext>
            </c:extLst>
          </c:dPt>
          <c:dPt>
            <c:idx val="7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124-420D-80FA-2836DC1E8FB1}"/>
              </c:ext>
            </c:extLst>
          </c:dPt>
          <c:dLbls>
            <c:dLbl>
              <c:idx val="0"/>
              <c:layout>
                <c:manualLayout>
                  <c:x val="-6.1086184411101974E-2"/>
                  <c:y val="-8.195409985669045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55ECD6A9-E739-44F2-A1B8-578118F98C64}" type="CATEGORYNAME">
                      <a:rPr lang="ru-RU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baseline="0" dirty="0"/>
                      <a:t> </a:t>
                    </a:r>
                    <a:fld id="{B9D9755F-F4DB-4671-80FC-5B80FF5BEB8F}" type="VALUE">
                      <a:rPr lang="ru-RU" baseline="0"/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8121804969736606"/>
                      <c:h val="0.1742735010182523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8AB-460B-B3D1-A04920C235C7}"/>
                </c:ext>
              </c:extLst>
            </c:dLbl>
            <c:dLbl>
              <c:idx val="1"/>
              <c:layout>
                <c:manualLayout>
                  <c:x val="3.2364650232197326E-2"/>
                  <c:y val="-3.297278163247474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58524F91-C05C-405C-8F3D-99548DDABDED}" type="CATEGORYNAME">
                      <a:rPr lang="ru-RU" sz="220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2200" dirty="0">
                      <a:solidFill>
                        <a:srgbClr val="00462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E46C62C7-C9BC-496C-A1FB-4C6A6F4350B1}" type="VALUE">
                      <a:rPr lang="ru-RU" sz="2200" baseline="0" smtClean="0">
                        <a:solidFill>
                          <a:srgbClr val="004620"/>
                        </a:solidFill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9859497515353023"/>
                      <c:h val="0.2138794855193087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8AB-460B-B3D1-A04920C235C7}"/>
                </c:ext>
              </c:extLst>
            </c:dLbl>
            <c:dLbl>
              <c:idx val="2"/>
              <c:layout>
                <c:manualLayout>
                  <c:x val="-0.10200315782277533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2200" b="1" i="0" u="none" strike="noStrike" kern="1200" baseline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63D80C4E-3BDA-40E8-9649-5A41345029C0}" type="CATEGORYNAME">
                      <a:rPr lang="ru-RU" sz="220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 algn="l">
                        <a:defRPr sz="2200" b="1" i="0" u="none" strike="noStrike" kern="1200" baseline="0">
                          <a:solidFill>
                            <a:srgbClr val="00462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2200" baseline="0" dirty="0">
                      <a:solidFill>
                        <a:srgbClr val="00462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 algn="l">
                      <a:defRPr sz="2200" b="1" i="0" u="none" strike="noStrike" kern="1200" baseline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200" baseline="0" dirty="0">
                        <a:solidFill>
                          <a:srgbClr val="004620"/>
                        </a:solidFill>
                        <a:effectLst/>
                      </a:rPr>
                      <a:t>    </a:t>
                    </a:r>
                    <a:fld id="{0A08998E-724C-4F72-9CEF-E72DDB9CADBD}" type="VALUE">
                      <a:rPr lang="ru-RU" sz="2200" baseline="0" smtClean="0">
                        <a:solidFill>
                          <a:srgbClr val="004620"/>
                        </a:solidFill>
                        <a:effectLst/>
                      </a:rPr>
                      <a:pPr algn="l">
                        <a:defRPr sz="2200" b="1" i="0" u="none" strike="noStrike" kern="1200" baseline="0">
                          <a:solidFill>
                            <a:srgbClr val="00462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sz="2200" baseline="0" dirty="0">
                      <a:solidFill>
                        <a:srgbClr val="004620"/>
                      </a:solidFill>
                      <a:effectLst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5021261008831408"/>
                      <c:h val="0.1310015092688223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8AB-460B-B3D1-A04920C235C7}"/>
                </c:ext>
              </c:extLst>
            </c:dLbl>
            <c:dLbl>
              <c:idx val="3"/>
              <c:layout>
                <c:manualLayout>
                  <c:x val="-9.0427022471038909E-3"/>
                  <c:y val="-1.24310243237976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D983407F-D498-4DE7-8105-87E4B89A0ED4}" type="CATEGORYNAME">
                      <a:rPr lang="ru-RU" sz="220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sz="2200" baseline="0" dirty="0">
                        <a:solidFill>
                          <a:srgbClr val="004620"/>
                        </a:solidFill>
                      </a:rPr>
                      <a:t> </a:t>
                    </a:r>
                  </a:p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33ECB6F5-02AE-464D-B349-F3FBAD28A410}" type="VALUE">
                      <a:rPr lang="ru-RU" sz="2200" baseline="0" smtClean="0">
                        <a:solidFill>
                          <a:srgbClr val="004620"/>
                        </a:solidFill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424811279151929"/>
                      <c:h val="0.1896499706136921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8AB-460B-B3D1-A04920C235C7}"/>
                </c:ext>
              </c:extLst>
            </c:dLbl>
            <c:dLbl>
              <c:idx val="4"/>
              <c:layout>
                <c:manualLayout>
                  <c:x val="-0.1949913443022489"/>
                  <c:y val="0.1481917525665411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7C66CB8B-88EA-4D64-A7F2-774642D352FB}" type="CATEGORYNAME">
                      <a:rPr lang="ru-RU" sz="220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2200" baseline="0" dirty="0">
                      <a:solidFill>
                        <a:srgbClr val="00462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E121CCD7-AD20-4C22-9A1F-E0CD3D5268FA}" type="VALUE">
                      <a:rPr lang="ru-RU" sz="2200" baseline="0" smtClean="0">
                        <a:solidFill>
                          <a:srgbClr val="004620"/>
                        </a:solidFill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0554154432778979"/>
                      <c:h val="0.2039118515315606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8AB-460B-B3D1-A04920C235C7}"/>
                </c:ext>
              </c:extLst>
            </c:dLbl>
            <c:dLbl>
              <c:idx val="5"/>
              <c:layout>
                <c:manualLayout>
                  <c:x val="-0.11978059924372132"/>
                  <c:y val="-1.040730841583530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44D6848-EBD2-41A7-AD26-6DBCFF4D1668}" type="CATEGORYNAME">
                      <a:rPr lang="ru-RU" sz="220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2200" baseline="0" dirty="0">
                      <a:solidFill>
                        <a:srgbClr val="00462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1168396E-43D5-4504-AD5F-73D026D426FF}" type="VALUE">
                      <a:rPr lang="ru-RU" sz="2200" baseline="0" smtClean="0">
                        <a:solidFill>
                          <a:srgbClr val="004620"/>
                        </a:solidFill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2873714827504641"/>
                      <c:h val="0.1985769484391651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124-420D-80FA-2836DC1E8FB1}"/>
                </c:ext>
              </c:extLst>
            </c:dLbl>
            <c:dLbl>
              <c:idx val="6"/>
              <c:layout>
                <c:manualLayout>
                  <c:x val="9.5096162837471826E-2"/>
                  <c:y val="-2.51743948548943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D6168832-B853-4FE5-871C-26C565AEFA71}" type="CATEGORYNAME">
                      <a:rPr lang="ru-RU" sz="220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2200" baseline="0" dirty="0">
                      <a:solidFill>
                        <a:srgbClr val="00462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27CAD5B2-259B-470E-B088-23C47E968B9C}" type="VALUE">
                      <a:rPr lang="ru-RU" sz="2200" baseline="0" smtClean="0">
                        <a:solidFill>
                          <a:srgbClr val="004620"/>
                        </a:solidFill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4839962839574414"/>
                      <c:h val="0.187278902572627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124-420D-80FA-2836DC1E8FB1}"/>
                </c:ext>
              </c:extLst>
            </c:dLbl>
            <c:dLbl>
              <c:idx val="7"/>
              <c:layout>
                <c:manualLayout>
                  <c:x val="3.8396661243458786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6D4B3199-718A-4DBA-BC76-72EB905CDB6E}" type="CATEGORYNAME">
                      <a:rPr lang="ru-RU" sz="220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2200" baseline="0" dirty="0">
                      <a:solidFill>
                        <a:srgbClr val="00462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F13F769B-6928-4153-8CA4-D821DBE896F1}" type="VALUE">
                      <a:rPr lang="ru-RU" sz="2200" baseline="0" smtClean="0">
                        <a:solidFill>
                          <a:srgbClr val="004620"/>
                        </a:solidFill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9032845244624242"/>
                      <c:h val="0.2797860288456296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124-420D-80FA-2836DC1E8F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rgbClr val="00462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/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Здравоохранение </c:v>
                </c:pt>
                <c:pt idx="1">
                  <c:v>Физическая культура и спорт </c:v>
                </c:pt>
                <c:pt idx="2">
                  <c:v>Культура </c:v>
                </c:pt>
                <c:pt idx="3">
                  <c:v>Образование </c:v>
                </c:pt>
                <c:pt idx="4">
                  <c:v>Социальная политика </c:v>
                </c:pt>
                <c:pt idx="5">
                  <c:v>Общегосударственная деятельность </c:v>
                </c:pt>
                <c:pt idx="6">
                  <c:v>Национальная экономика </c:v>
                </c:pt>
                <c:pt idx="7">
                  <c:v>Жилищно-коммунальные услуги и жилищное строительство 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0.36699999999999999</c:v>
                </c:pt>
                <c:pt idx="1">
                  <c:v>6.2E-2</c:v>
                </c:pt>
                <c:pt idx="2">
                  <c:v>1.7000000000000001E-2</c:v>
                </c:pt>
                <c:pt idx="3">
                  <c:v>0.378</c:v>
                </c:pt>
                <c:pt idx="4">
                  <c:v>0.02</c:v>
                </c:pt>
                <c:pt idx="5">
                  <c:v>4.2999999999999997E-2</c:v>
                </c:pt>
                <c:pt idx="6">
                  <c:v>0.02</c:v>
                </c:pt>
                <c:pt idx="7">
                  <c:v>9.2999999999999999E-2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8AB-460B-B3D1-A04920C235C7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9960751173366891"/>
          <c:h val="1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598F-4FF5-B21A-E9C46F0D0998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8F-4FF5-B21A-E9C46F0D0998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98F-4FF5-B21A-E9C46F0D0998}"/>
              </c:ext>
            </c:extLst>
          </c:dPt>
          <c:dPt>
            <c:idx val="3"/>
            <c:bubble3D val="0"/>
            <c:spPr>
              <a:solidFill>
                <a:srgbClr val="F96B0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8F-4FF5-B21A-E9C46F0D0998}"/>
              </c:ext>
            </c:extLst>
          </c:dPt>
          <c:dPt>
            <c:idx val="4"/>
            <c:bubble3D val="0"/>
            <c:spPr>
              <a:solidFill>
                <a:srgbClr val="FF999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598F-4FF5-B21A-E9C46F0D0998}"/>
              </c:ext>
            </c:extLst>
          </c:dPt>
          <c:dPt>
            <c:idx val="5"/>
            <c:bubble3D val="0"/>
            <c:spPr>
              <a:solidFill>
                <a:srgbClr val="3149F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98F-4FF5-B21A-E9C46F0D0998}"/>
              </c:ext>
            </c:extLst>
          </c:dPt>
          <c:dPt>
            <c:idx val="6"/>
            <c:bubble3D val="0"/>
            <c:spPr>
              <a:solidFill>
                <a:srgbClr val="9148C8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598F-4FF5-B21A-E9C46F0D0998}"/>
              </c:ext>
            </c:extLst>
          </c:dPt>
          <c:dPt>
            <c:idx val="7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98F-4FF5-B21A-E9C46F0D0998}"/>
              </c:ext>
            </c:extLst>
          </c:dPt>
          <c:dPt>
            <c:idx val="8"/>
            <c:bubble3D val="0"/>
            <c:spPr>
              <a:solidFill>
                <a:srgbClr val="FF5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598F-4FF5-B21A-E9C46F0D0998}"/>
              </c:ext>
            </c:extLst>
          </c:dPt>
          <c:dPt>
            <c:idx val="9"/>
            <c:bubble3D val="0"/>
            <c:spPr>
              <a:solidFill>
                <a:srgbClr val="CC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98F-4FF5-B21A-E9C46F0D0998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98F-4FF5-B21A-E9C46F0D0998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8F-4FF5-B21A-E9C46F0D0998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98F-4FF5-B21A-E9C46F0D0998}"/>
                </c:ext>
              </c:extLst>
            </c:dLbl>
            <c:dLbl>
              <c:idx val="3"/>
              <c:layout>
                <c:manualLayout>
                  <c:x val="3.0553811416217869E-2"/>
                  <c:y val="2.7918121079084049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kern="1200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ЖКХ</a:t>
                    </a:r>
                  </a:p>
                  <a:p>
                    <a:r>
                      <a:rPr lang="ru-RU" sz="2400" b="0" i="1" u="none" kern="1200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9,3%</a:t>
                    </a:r>
                    <a:endParaRPr lang="ru-RU" sz="2400" b="0" i="1" u="none" dirty="0">
                      <a:effectLst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98F-4FF5-B21A-E9C46F0D0998}"/>
                </c:ext>
              </c:extLst>
            </c:dLbl>
            <c:dLbl>
              <c:idx val="4"/>
              <c:layout>
                <c:manualLayout>
                  <c:x val="-1.0882708859962946E-2"/>
                  <c:y val="-0.10533067589818575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kern="1200" baseline="0" dirty="0">
                        <a:effectLst/>
                      </a:rPr>
                      <a:t>Социальная политика</a:t>
                    </a:r>
                  </a:p>
                  <a:p>
                    <a:r>
                      <a:rPr lang="ru-RU" sz="2400" i="1" kern="1200" baseline="0" dirty="0">
                        <a:effectLst/>
                      </a:rPr>
                      <a:t>2,0%</a:t>
                    </a:r>
                    <a:endParaRPr lang="ru-RU" sz="2400" i="1" dirty="0">
                      <a:effectLst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136547661862556"/>
                      <c:h val="0.168319159836382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598F-4FF5-B21A-E9C46F0D0998}"/>
                </c:ext>
              </c:extLst>
            </c:dLbl>
            <c:dLbl>
              <c:idx val="5"/>
              <c:layout>
                <c:manualLayout>
                  <c:x val="0.18103604048194055"/>
                  <c:y val="0.18339208646390243"/>
                </c:manualLayout>
              </c:layout>
              <c:tx>
                <c:rich>
                  <a:bodyPr/>
                  <a:lstStyle/>
                  <a:p>
                    <a:pPr>
                      <a:defRPr lang="ru-RU" sz="2400" b="1" i="0" u="none" strike="noStrike" kern="1200" baseline="0" dirty="0">
                        <a:solidFill>
                          <a:prstClr val="black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400" b="1" i="0" u="none" strike="noStrike" kern="1200" baseline="0" dirty="0">
                        <a:solidFill>
                          <a:prstClr val="black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Образование</a:t>
                    </a:r>
                  </a:p>
                  <a:p>
                    <a:pPr>
                      <a:defRPr lang="ru-RU" sz="2400" b="1" i="0" u="none" strike="noStrike" kern="1200" baseline="0" dirty="0">
                        <a:solidFill>
                          <a:prstClr val="black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400" b="0" i="0" u="none" strike="noStrike" kern="1200" baseline="0" dirty="0">
                        <a:solidFill>
                          <a:prstClr val="black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37,8%</a:t>
                    </a:r>
                  </a:p>
                </c:rich>
              </c:tx>
              <c:spPr>
                <a:noFill/>
                <a:ln w="24348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763891817634117"/>
                      <c:h val="0.126710331888385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98F-4FF5-B21A-E9C46F0D0998}"/>
                </c:ext>
              </c:extLst>
            </c:dLbl>
            <c:dLbl>
              <c:idx val="6"/>
              <c:layout>
                <c:manualLayout>
                  <c:x val="0"/>
                  <c:y val="8.9391372321844534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kern="1200" baseline="0" dirty="0">
                        <a:effectLst/>
                      </a:rPr>
                      <a:t>Здравоохранение</a:t>
                    </a:r>
                  </a:p>
                  <a:p>
                    <a:r>
                      <a:rPr lang="ru-RU" sz="2400" b="0" i="1" kern="1200" baseline="0" dirty="0">
                        <a:effectLst/>
                      </a:rPr>
                      <a:t>36,7%</a:t>
                    </a:r>
                    <a:endParaRPr lang="ru-RU" sz="2400" b="0" i="1" dirty="0">
                      <a:effectLst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7934979624820844"/>
                      <c:h val="0.110625552905293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598F-4FF5-B21A-E9C46F0D0998}"/>
                </c:ext>
              </c:extLst>
            </c:dLbl>
            <c:dLbl>
              <c:idx val="7"/>
              <c:layout>
                <c:manualLayout>
                  <c:x val="-2.3944102988786006E-2"/>
                  <c:y val="8.7020677276632083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kern="1200" baseline="0" dirty="0">
                        <a:effectLst/>
                      </a:rPr>
                      <a:t>Физическая </a:t>
                    </a:r>
                  </a:p>
                  <a:p>
                    <a:r>
                      <a:rPr lang="ru-RU" sz="2400" b="1" kern="1200" baseline="0" dirty="0">
                        <a:effectLst/>
                      </a:rPr>
                      <a:t>культура</a:t>
                    </a:r>
                  </a:p>
                  <a:p>
                    <a:r>
                      <a:rPr lang="ru-RU" sz="2400" b="1" kern="1200" baseline="0" dirty="0">
                        <a:effectLst/>
                      </a:rPr>
                      <a:t> и спорт</a:t>
                    </a:r>
                  </a:p>
                  <a:p>
                    <a:r>
                      <a:rPr lang="ru-RU" sz="2400" i="1" kern="1200" baseline="0" dirty="0">
                        <a:effectLst/>
                      </a:rPr>
                      <a:t>6,2%</a:t>
                    </a:r>
                    <a:endParaRPr lang="ru-RU" sz="2400" i="1" dirty="0">
                      <a:effectLst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093702465099129"/>
                      <c:h val="0.242656428939928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598F-4FF5-B21A-E9C46F0D0998}"/>
                </c:ext>
              </c:extLst>
            </c:dLbl>
            <c:dLbl>
              <c:idx val="8"/>
              <c:layout>
                <c:manualLayout>
                  <c:x val="-5.4217183508837093E-2"/>
                  <c:y val="2.6796476943168716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kern="1200" baseline="0" dirty="0">
                        <a:effectLst/>
                      </a:rPr>
                      <a:t>Культура</a:t>
                    </a:r>
                  </a:p>
                  <a:p>
                    <a:r>
                      <a:rPr lang="ru-RU" sz="2400" i="1" kern="1200" baseline="0" dirty="0">
                        <a:effectLst/>
                      </a:rPr>
                      <a:t>1,7%</a:t>
                    </a:r>
                    <a:endParaRPr lang="ru-RU" sz="2400" i="1" dirty="0">
                      <a:effectLst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598F-4FF5-B21A-E9C46F0D0998}"/>
                </c:ext>
              </c:extLst>
            </c:dLbl>
            <c:dLbl>
              <c:idx val="9"/>
              <c:layout>
                <c:manualLayout>
                  <c:x val="-0.23099108329608245"/>
                  <c:y val="-2.2801614989852663E-2"/>
                </c:manualLayout>
              </c:layout>
              <c:tx>
                <c:rich>
                  <a:bodyPr anchorCtr="0"/>
                  <a:lstStyle/>
                  <a:p>
                    <a:pPr algn="ctr">
                      <a:defRPr sz="2400" b="1" kern="1200" baseline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Социально-культурная сфера</a:t>
                    </a:r>
                  </a:p>
                  <a:p>
                    <a:pPr algn="ctr">
                      <a:defRPr sz="2400" b="1" kern="1200" baseline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kern="1200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84,4%</a:t>
                    </a:r>
                    <a:endParaRPr lang="ru-RU" sz="2400" b="0" i="1" dirty="0"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598F-4FF5-B21A-E9C46F0D0998}"/>
                </c:ext>
              </c:extLst>
            </c:dLbl>
            <c:spPr>
              <a:noFill/>
              <a:ln w="24348">
                <a:noFill/>
              </a:ln>
            </c:spPr>
            <c:txPr>
              <a:bodyPr/>
              <a:lstStyle/>
              <a:p>
                <a:pPr>
                  <a:defRPr sz="2400" kern="1200" baseline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numRef>
              <c:f>Лист1!$A$2:$A$10</c:f>
              <c:numCache>
                <c:formatCode>General</c:formatCode>
                <c:ptCount val="9"/>
              </c:numCache>
            </c:numRef>
          </c:cat>
          <c:val>
            <c:numRef>
              <c:f>Лист1!$B$2:$B$10</c:f>
              <c:numCache>
                <c:formatCode>0.0%</c:formatCode>
                <c:ptCount val="9"/>
                <c:pt idx="0">
                  <c:v>4.2999999999999997E-2</c:v>
                </c:pt>
                <c:pt idx="1">
                  <c:v>0.02</c:v>
                </c:pt>
                <c:pt idx="2">
                  <c:v>5.0000000000000001E-4</c:v>
                </c:pt>
                <c:pt idx="3">
                  <c:v>9.2999999999999999E-2</c:v>
                </c:pt>
                <c:pt idx="4">
                  <c:v>0.02</c:v>
                </c:pt>
                <c:pt idx="5">
                  <c:v>0.378</c:v>
                </c:pt>
                <c:pt idx="6">
                  <c:v>0.36699999999999999</c:v>
                </c:pt>
                <c:pt idx="7">
                  <c:v>6.2E-2</c:v>
                </c:pt>
                <c:pt idx="8">
                  <c:v>1.7000000000000001E-2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598F-4FF5-B21A-E9C46F0D099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598F-4FF5-B21A-E9C46F0D0998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598F-4FF5-B21A-E9C46F0D0998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598F-4FF5-B21A-E9C46F0D0998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E-598F-4FF5-B21A-E9C46F0D0998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598F-4FF5-B21A-E9C46F0D0998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0-598F-4FF5-B21A-E9C46F0D0998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598F-4FF5-B21A-E9C46F0D0998}"/>
              </c:ext>
            </c:extLst>
          </c:dPt>
          <c:dPt>
            <c:idx val="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2-598F-4FF5-B21A-E9C46F0D0998}"/>
              </c:ext>
            </c:extLst>
          </c:dPt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598F-4FF5-B21A-E9C46F0D0998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4-598F-4FF5-B21A-E9C46F0D0998}"/>
              </c:ext>
            </c:extLst>
          </c:dPt>
          <c:cat>
            <c:numRef>
              <c:f>Лист1!$A$2:$A$10</c:f>
              <c:numCache>
                <c:formatCode>General</c:formatCode>
                <c:ptCount val="9"/>
              </c:numCache>
            </c:num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598F-4FF5-B21A-E9C46F0D09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4"/>
        <c:splitType val="pos"/>
        <c:splitPos val="5"/>
        <c:secondPieSize val="75"/>
        <c:serLines>
          <c:spPr>
            <a:ln>
              <a:solidFill>
                <a:srgbClr val="CC0000"/>
              </a:solidFill>
            </a:ln>
          </c:spPr>
        </c:serLines>
      </c:ofPieChart>
      <c:spPr>
        <a:noFill/>
        <a:ln w="24348">
          <a:noFill/>
        </a:ln>
      </c:spPr>
    </c:plotArea>
    <c:plotVisOnly val="1"/>
    <c:dispBlanksAs val="gap"/>
    <c:showDLblsOverMax val="0"/>
  </c:chart>
  <c:txPr>
    <a:bodyPr/>
    <a:lstStyle/>
    <a:p>
      <a:pPr>
        <a:defRPr sz="1725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48BD31-8315-4358-B894-AB9EA04ED41F}" type="doc">
      <dgm:prSet loTypeId="urn:microsoft.com/office/officeart/2005/8/layout/pyramid1" loCatId="pyramid" qsTypeId="urn:microsoft.com/office/officeart/2005/8/quickstyle/3d5" qsCatId="3D" csTypeId="urn:microsoft.com/office/officeart/2005/8/colors/colorful1" csCatId="colorful" phldr="1"/>
      <dgm:spPr/>
    </dgm:pt>
    <dgm:pt modelId="{835254E5-35EF-48CA-BD6C-FA853A114082}">
      <dgm:prSet phldrT="[Текст]" custT="1"/>
      <dgm:spPr>
        <a:solidFill>
          <a:srgbClr val="CC0000"/>
        </a:solidFill>
      </dgm:spPr>
      <dgm:t>
        <a:bodyPr/>
        <a:lstStyle/>
        <a:p>
          <a:endParaRPr lang="ru-RU" sz="3600" dirty="0"/>
        </a:p>
        <a:p>
          <a:r>
            <a: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6,8%</a:t>
          </a:r>
        </a:p>
      </dgm:t>
    </dgm:pt>
    <dgm:pt modelId="{2315E14F-CE14-434A-B8D3-E1D37E62A7E8}" type="parTrans" cxnId="{A10B8698-4782-4AD5-9DD9-037BF3EADB90}">
      <dgm:prSet/>
      <dgm:spPr/>
      <dgm:t>
        <a:bodyPr/>
        <a:lstStyle/>
        <a:p>
          <a:endParaRPr lang="ru-RU"/>
        </a:p>
      </dgm:t>
    </dgm:pt>
    <dgm:pt modelId="{3221F5DB-15F9-4A8C-A533-FD465057C2F5}" type="sibTrans" cxnId="{A10B8698-4782-4AD5-9DD9-037BF3EADB90}">
      <dgm:prSet/>
      <dgm:spPr/>
      <dgm:t>
        <a:bodyPr/>
        <a:lstStyle/>
        <a:p>
          <a:endParaRPr lang="ru-RU"/>
        </a:p>
      </dgm:t>
    </dgm:pt>
    <dgm:pt modelId="{CE77A8AB-3DA0-465F-9C26-426FC6F67ACD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25,9%</a:t>
          </a:r>
        </a:p>
      </dgm:t>
    </dgm:pt>
    <dgm:pt modelId="{DEAF126D-A5FF-4C75-A543-2BBD01485908}" type="parTrans" cxnId="{E750F322-C0FA-4E13-B96F-C22D2023F1A7}">
      <dgm:prSet/>
      <dgm:spPr/>
      <dgm:t>
        <a:bodyPr/>
        <a:lstStyle/>
        <a:p>
          <a:endParaRPr lang="ru-RU"/>
        </a:p>
      </dgm:t>
    </dgm:pt>
    <dgm:pt modelId="{5A8D1C15-9A14-4E43-82D1-71B3DBCEFBC5}" type="sibTrans" cxnId="{E750F322-C0FA-4E13-B96F-C22D2023F1A7}">
      <dgm:prSet/>
      <dgm:spPr/>
      <dgm:t>
        <a:bodyPr/>
        <a:lstStyle/>
        <a:p>
          <a:endParaRPr lang="ru-RU"/>
        </a:p>
      </dgm:t>
    </dgm:pt>
    <dgm:pt modelId="{A59B324A-663B-4DF1-8639-D1F1388917D9}">
      <dgm:prSet phldrT="[Текст]" custT="1"/>
      <dgm:spPr>
        <a:solidFill>
          <a:srgbClr val="8439BD"/>
        </a:solidFill>
        <a:sp3d extrusionH="381000" contourW="38100" prstMaterial="matte">
          <a:bevelT/>
          <a:contourClr>
            <a:schemeClr val="lt1"/>
          </a:contourClr>
        </a:sp3d>
      </dgm:spPr>
      <dgm:t>
        <a:bodyPr/>
        <a:lstStyle/>
        <a:p>
          <a:r>
            <a: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67,3%</a:t>
          </a:r>
        </a:p>
      </dgm:t>
    </dgm:pt>
    <dgm:pt modelId="{160F6C66-EDAB-4D36-811D-53B6469CAA48}" type="parTrans" cxnId="{DC5BBA6D-A641-49AA-996B-B20E981180DE}">
      <dgm:prSet/>
      <dgm:spPr/>
      <dgm:t>
        <a:bodyPr/>
        <a:lstStyle/>
        <a:p>
          <a:endParaRPr lang="ru-RU"/>
        </a:p>
      </dgm:t>
    </dgm:pt>
    <dgm:pt modelId="{28C4E390-D522-46B1-ABBE-044CE5EF7D42}" type="sibTrans" cxnId="{DC5BBA6D-A641-49AA-996B-B20E981180DE}">
      <dgm:prSet/>
      <dgm:spPr/>
      <dgm:t>
        <a:bodyPr/>
        <a:lstStyle/>
        <a:p>
          <a:endParaRPr lang="ru-RU"/>
        </a:p>
      </dgm:t>
    </dgm:pt>
    <dgm:pt modelId="{98C5F2DA-B1C2-4F99-AB7A-81F3F38F5F88}" type="pres">
      <dgm:prSet presAssocID="{9248BD31-8315-4358-B894-AB9EA04ED41F}" presName="Name0" presStyleCnt="0">
        <dgm:presLayoutVars>
          <dgm:dir/>
          <dgm:animLvl val="lvl"/>
          <dgm:resizeHandles val="exact"/>
        </dgm:presLayoutVars>
      </dgm:prSet>
      <dgm:spPr/>
    </dgm:pt>
    <dgm:pt modelId="{A325720A-C7BC-43CE-8E1C-A4BAF29FB925}" type="pres">
      <dgm:prSet presAssocID="{835254E5-35EF-48CA-BD6C-FA853A114082}" presName="Name8" presStyleCnt="0"/>
      <dgm:spPr/>
    </dgm:pt>
    <dgm:pt modelId="{6612EFA4-5A53-4BDE-AAD1-A6C8318A843C}" type="pres">
      <dgm:prSet presAssocID="{835254E5-35EF-48CA-BD6C-FA853A114082}" presName="level" presStyleLbl="node1" presStyleIdx="0" presStyleCnt="3" custScaleY="39174" custLinFactNeighborX="3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315114-FA1F-4CEE-BB1E-8FABA0B19CF3}" type="pres">
      <dgm:prSet presAssocID="{835254E5-35EF-48CA-BD6C-FA853A11408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BB4B7-EE0A-4D08-AFF0-C3111D82A9F8}" type="pres">
      <dgm:prSet presAssocID="{CE77A8AB-3DA0-465F-9C26-426FC6F67ACD}" presName="Name8" presStyleCnt="0"/>
      <dgm:spPr/>
    </dgm:pt>
    <dgm:pt modelId="{8DA2DD0E-35D3-4063-B20A-294E9AD6432C}" type="pres">
      <dgm:prSet presAssocID="{CE77A8AB-3DA0-465F-9C26-426FC6F67ACD}" presName="level" presStyleLbl="node1" presStyleIdx="1" presStyleCnt="3" custScaleY="330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E6232-32EE-44E7-95C6-D87CF4F5ABA7}" type="pres">
      <dgm:prSet presAssocID="{CE77A8AB-3DA0-465F-9C26-426FC6F67AC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6A0DFF-366F-43D9-8BF4-15C424D805C4}" type="pres">
      <dgm:prSet presAssocID="{A59B324A-663B-4DF1-8639-D1F1388917D9}" presName="Name8" presStyleCnt="0"/>
      <dgm:spPr/>
    </dgm:pt>
    <dgm:pt modelId="{8FEBB5EB-105A-4220-9523-3912F223D0D0}" type="pres">
      <dgm:prSet presAssocID="{A59B324A-663B-4DF1-8639-D1F1388917D9}" presName="level" presStyleLbl="node1" presStyleIdx="2" presStyleCnt="3" custScaleY="76349" custLinFactNeighborX="-2805" custLinFactNeighborY="81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BBF23-ABAC-46B2-A3A4-DA394CE49174}" type="pres">
      <dgm:prSet presAssocID="{A59B324A-663B-4DF1-8639-D1F1388917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668917-F021-47D9-A4FF-81E4E05B7A09}" type="presOf" srcId="{A59B324A-663B-4DF1-8639-D1F1388917D9}" destId="{8FEBB5EB-105A-4220-9523-3912F223D0D0}" srcOrd="0" destOrd="0" presId="urn:microsoft.com/office/officeart/2005/8/layout/pyramid1"/>
    <dgm:cxn modelId="{A10B8698-4782-4AD5-9DD9-037BF3EADB90}" srcId="{9248BD31-8315-4358-B894-AB9EA04ED41F}" destId="{835254E5-35EF-48CA-BD6C-FA853A114082}" srcOrd="0" destOrd="0" parTransId="{2315E14F-CE14-434A-B8D3-E1D37E62A7E8}" sibTransId="{3221F5DB-15F9-4A8C-A533-FD465057C2F5}"/>
    <dgm:cxn modelId="{DC5BBA6D-A641-49AA-996B-B20E981180DE}" srcId="{9248BD31-8315-4358-B894-AB9EA04ED41F}" destId="{A59B324A-663B-4DF1-8639-D1F1388917D9}" srcOrd="2" destOrd="0" parTransId="{160F6C66-EDAB-4D36-811D-53B6469CAA48}" sibTransId="{28C4E390-D522-46B1-ABBE-044CE5EF7D42}"/>
    <dgm:cxn modelId="{97E1702B-9781-4368-8857-99E37F417989}" type="presOf" srcId="{835254E5-35EF-48CA-BD6C-FA853A114082}" destId="{28315114-FA1F-4CEE-BB1E-8FABA0B19CF3}" srcOrd="1" destOrd="0" presId="urn:microsoft.com/office/officeart/2005/8/layout/pyramid1"/>
    <dgm:cxn modelId="{6F829EC7-24D8-47D3-B05C-74E4C85610B8}" type="presOf" srcId="{9248BD31-8315-4358-B894-AB9EA04ED41F}" destId="{98C5F2DA-B1C2-4F99-AB7A-81F3F38F5F88}" srcOrd="0" destOrd="0" presId="urn:microsoft.com/office/officeart/2005/8/layout/pyramid1"/>
    <dgm:cxn modelId="{9EC232ED-AE37-4B05-BDC6-6BE49416CEC7}" type="presOf" srcId="{A59B324A-663B-4DF1-8639-D1F1388917D9}" destId="{767BBF23-ABAC-46B2-A3A4-DA394CE49174}" srcOrd="1" destOrd="0" presId="urn:microsoft.com/office/officeart/2005/8/layout/pyramid1"/>
    <dgm:cxn modelId="{E750F322-C0FA-4E13-B96F-C22D2023F1A7}" srcId="{9248BD31-8315-4358-B894-AB9EA04ED41F}" destId="{CE77A8AB-3DA0-465F-9C26-426FC6F67ACD}" srcOrd="1" destOrd="0" parTransId="{DEAF126D-A5FF-4C75-A543-2BBD01485908}" sibTransId="{5A8D1C15-9A14-4E43-82D1-71B3DBCEFBC5}"/>
    <dgm:cxn modelId="{C1EDD0EC-272E-468F-BBAC-DCAD9F47BDFC}" type="presOf" srcId="{CE77A8AB-3DA0-465F-9C26-426FC6F67ACD}" destId="{A05E6232-32EE-44E7-95C6-D87CF4F5ABA7}" srcOrd="1" destOrd="0" presId="urn:microsoft.com/office/officeart/2005/8/layout/pyramid1"/>
    <dgm:cxn modelId="{5119B32D-5DAF-4DE0-A5D1-094FFBA76662}" type="presOf" srcId="{CE77A8AB-3DA0-465F-9C26-426FC6F67ACD}" destId="{8DA2DD0E-35D3-4063-B20A-294E9AD6432C}" srcOrd="0" destOrd="0" presId="urn:microsoft.com/office/officeart/2005/8/layout/pyramid1"/>
    <dgm:cxn modelId="{A1991C2B-F7DF-4FD6-9EF5-02886B52D2D3}" type="presOf" srcId="{835254E5-35EF-48CA-BD6C-FA853A114082}" destId="{6612EFA4-5A53-4BDE-AAD1-A6C8318A843C}" srcOrd="0" destOrd="0" presId="urn:microsoft.com/office/officeart/2005/8/layout/pyramid1"/>
    <dgm:cxn modelId="{95283F88-743E-4D8B-8A0A-F8E4D631A883}" type="presParOf" srcId="{98C5F2DA-B1C2-4F99-AB7A-81F3F38F5F88}" destId="{A325720A-C7BC-43CE-8E1C-A4BAF29FB925}" srcOrd="0" destOrd="0" presId="urn:microsoft.com/office/officeart/2005/8/layout/pyramid1"/>
    <dgm:cxn modelId="{82919E8A-F021-437A-9811-B2B712C7C9A0}" type="presParOf" srcId="{A325720A-C7BC-43CE-8E1C-A4BAF29FB925}" destId="{6612EFA4-5A53-4BDE-AAD1-A6C8318A843C}" srcOrd="0" destOrd="0" presId="urn:microsoft.com/office/officeart/2005/8/layout/pyramid1"/>
    <dgm:cxn modelId="{94DC9C1D-280C-457B-8B5D-C362C069A34B}" type="presParOf" srcId="{A325720A-C7BC-43CE-8E1C-A4BAF29FB925}" destId="{28315114-FA1F-4CEE-BB1E-8FABA0B19CF3}" srcOrd="1" destOrd="0" presId="urn:microsoft.com/office/officeart/2005/8/layout/pyramid1"/>
    <dgm:cxn modelId="{1A63C4D3-E4F5-4FB8-B715-5F417B545A8F}" type="presParOf" srcId="{98C5F2DA-B1C2-4F99-AB7A-81F3F38F5F88}" destId="{FA2BB4B7-EE0A-4D08-AFF0-C3111D82A9F8}" srcOrd="1" destOrd="0" presId="urn:microsoft.com/office/officeart/2005/8/layout/pyramid1"/>
    <dgm:cxn modelId="{FE4D87AE-2112-4B9C-B6DB-9F0C70B48CCA}" type="presParOf" srcId="{FA2BB4B7-EE0A-4D08-AFF0-C3111D82A9F8}" destId="{8DA2DD0E-35D3-4063-B20A-294E9AD6432C}" srcOrd="0" destOrd="0" presId="urn:microsoft.com/office/officeart/2005/8/layout/pyramid1"/>
    <dgm:cxn modelId="{3263BFD7-201C-4F85-ABCF-B25C99A25A46}" type="presParOf" srcId="{FA2BB4B7-EE0A-4D08-AFF0-C3111D82A9F8}" destId="{A05E6232-32EE-44E7-95C6-D87CF4F5ABA7}" srcOrd="1" destOrd="0" presId="urn:microsoft.com/office/officeart/2005/8/layout/pyramid1"/>
    <dgm:cxn modelId="{BEE54DBC-EBD8-4670-B98B-7D9E6A80A3C7}" type="presParOf" srcId="{98C5F2DA-B1C2-4F99-AB7A-81F3F38F5F88}" destId="{E56A0DFF-366F-43D9-8BF4-15C424D805C4}" srcOrd="2" destOrd="0" presId="urn:microsoft.com/office/officeart/2005/8/layout/pyramid1"/>
    <dgm:cxn modelId="{B2991CD1-B292-4720-8D92-08A0422124BB}" type="presParOf" srcId="{E56A0DFF-366F-43D9-8BF4-15C424D805C4}" destId="{8FEBB5EB-105A-4220-9523-3912F223D0D0}" srcOrd="0" destOrd="0" presId="urn:microsoft.com/office/officeart/2005/8/layout/pyramid1"/>
    <dgm:cxn modelId="{308658AB-EF06-4620-BFF9-073BE24F2C48}" type="presParOf" srcId="{E56A0DFF-366F-43D9-8BF4-15C424D805C4}" destId="{767BBF23-ABAC-46B2-A3A4-DA394CE49174}" srcOrd="1" destOrd="0" presId="urn:microsoft.com/office/officeart/2005/8/layout/pyramid1"/>
  </dgm:cxnLst>
  <dgm:bg/>
  <dgm:whole>
    <a:ln w="762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12EFA4-5A53-4BDE-AAD1-A6C8318A843C}">
      <dsp:nvSpPr>
        <dsp:cNvPr id="0" name=""/>
        <dsp:cNvSpPr/>
      </dsp:nvSpPr>
      <dsp:spPr>
        <a:xfrm>
          <a:off x="2339228" y="0"/>
          <a:ext cx="1671283" cy="1352582"/>
        </a:xfrm>
        <a:prstGeom prst="trapezoid">
          <a:avLst>
            <a:gd name="adj" fmla="val 61781"/>
          </a:avLst>
        </a:prstGeom>
        <a:solidFill>
          <a:srgbClr val="CC00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6,8%</a:t>
          </a:r>
        </a:p>
      </dsp:txBody>
      <dsp:txXfrm>
        <a:off x="2339228" y="0"/>
        <a:ext cx="1671283" cy="1352582"/>
      </dsp:txXfrm>
    </dsp:sp>
    <dsp:sp modelId="{8DA2DD0E-35D3-4063-B20A-294E9AD6432C}">
      <dsp:nvSpPr>
        <dsp:cNvPr id="0" name=""/>
        <dsp:cNvSpPr/>
      </dsp:nvSpPr>
      <dsp:spPr>
        <a:xfrm>
          <a:off x="1628641" y="1352582"/>
          <a:ext cx="3079420" cy="1139616"/>
        </a:xfrm>
        <a:prstGeom prst="trapezoid">
          <a:avLst>
            <a:gd name="adj" fmla="val 61781"/>
          </a:avLst>
        </a:prstGeom>
        <a:solidFill>
          <a:srgbClr val="00B05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25,9%</a:t>
          </a:r>
        </a:p>
      </dsp:txBody>
      <dsp:txXfrm>
        <a:off x="2167540" y="1352582"/>
        <a:ext cx="2001623" cy="1139616"/>
      </dsp:txXfrm>
    </dsp:sp>
    <dsp:sp modelId="{8FEBB5EB-105A-4220-9523-3912F223D0D0}">
      <dsp:nvSpPr>
        <dsp:cNvPr id="0" name=""/>
        <dsp:cNvSpPr/>
      </dsp:nvSpPr>
      <dsp:spPr>
        <a:xfrm>
          <a:off x="0" y="2492199"/>
          <a:ext cx="6336703" cy="2636144"/>
        </a:xfrm>
        <a:prstGeom prst="trapezoid">
          <a:avLst>
            <a:gd name="adj" fmla="val 61781"/>
          </a:avLst>
        </a:prstGeom>
        <a:solidFill>
          <a:srgbClr val="8439BD"/>
        </a:solidFill>
        <a:ln>
          <a:noFill/>
        </a:ln>
        <a:effectLst/>
        <a:sp3d extrusionH="381000" contourW="38100" prstMaterial="matte">
          <a:bevelT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67,3%</a:t>
          </a:r>
        </a:p>
      </dsp:txBody>
      <dsp:txXfrm>
        <a:off x="1108923" y="2492199"/>
        <a:ext cx="4118857" cy="2636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0.08197</cdr:x>
      <cdr:y>0.8337</cdr:y>
    </cdr:from>
    <cdr:to>
      <cdr:x>0.2459</cdr:x>
      <cdr:y>0.90173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0" y="5445224"/>
          <a:ext cx="144016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0.91741</cdr:y>
    </cdr:from>
    <cdr:to>
      <cdr:x>0.4233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6309320"/>
          <a:ext cx="3805512" cy="5679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</a:t>
          </a:r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экономика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400" i="1" dirty="0">
              <a:latin typeface="Times New Roman" panose="02020603050405020304" pitchFamily="18" charset="0"/>
              <a:cs typeface="Times New Roman" panose="02020603050405020304" pitchFamily="18" charset="0"/>
            </a:rPr>
            <a:t>2,0%</a:t>
          </a:r>
        </a:p>
      </cdr:txBody>
    </cdr:sp>
  </cdr:relSizeAnchor>
  <cdr:relSizeAnchor xmlns:cdr="http://schemas.openxmlformats.org/drawingml/2006/chartDrawing">
    <cdr:from>
      <cdr:x>0</cdr:x>
      <cdr:y>0.80808</cdr:y>
    </cdr:from>
    <cdr:to>
      <cdr:x>0.52254</cdr:x>
      <cdr:y>0.9217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5557426"/>
          <a:ext cx="4600041" cy="7814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Общегосударственная</a:t>
          </a:r>
          <a:r>
            <a: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деятельность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400" i="1" dirty="0">
              <a:latin typeface="Times New Roman" panose="02020603050405020304" pitchFamily="18" charset="0"/>
              <a:cs typeface="Times New Roman" panose="02020603050405020304" pitchFamily="18" charset="0"/>
            </a:rPr>
            <a:t>4,3%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BY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F3676-5724-4D2D-B7FB-FE9ED74A8C77}" type="datetimeFigureOut">
              <a:rPr lang="ru-BY" smtClean="0"/>
              <a:t>02.05.2023</a:t>
            </a:fld>
            <a:endParaRPr lang="ru-BY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BY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BY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9C570-05D8-49BE-B97C-290FC055FF3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731231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9C570-05D8-49BE-B97C-290FC055FF3E}" type="slidenum">
              <a:rPr lang="ru-BY" smtClean="0"/>
              <a:t>1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914841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>
            <a:extLst>
              <a:ext uri="{FF2B5EF4-FFF2-40B4-BE49-F238E27FC236}">
                <a16:creationId xmlns:a16="http://schemas.microsoft.com/office/drawing/2014/main" xmlns="" id="{0FF140BF-78C0-4EF8-A7F3-59FE65D877A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Заметки 2">
            <a:extLst>
              <a:ext uri="{FF2B5EF4-FFF2-40B4-BE49-F238E27FC236}">
                <a16:creationId xmlns:a16="http://schemas.microsoft.com/office/drawing/2014/main" xmlns="" id="{8CDCB511-7B1B-43C7-B297-791D4724AF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BY" altLang="ru-BY"/>
          </a:p>
        </p:txBody>
      </p:sp>
      <p:sp>
        <p:nvSpPr>
          <p:cNvPr id="35844" name="Номер слайда 3">
            <a:extLst>
              <a:ext uri="{FF2B5EF4-FFF2-40B4-BE49-F238E27FC236}">
                <a16:creationId xmlns:a16="http://schemas.microsoft.com/office/drawing/2014/main" xmlns="" id="{7B726D2E-C5C2-415B-A758-9E72A28AB9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F3E84E0-4F3A-4044-AA49-B8913467CB9B}" type="slidenum">
              <a:rPr kumimoji="0" lang="ru-RU" altLang="ru-B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altLang="ru-B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9C570-05D8-49BE-B97C-290FC055FF3E}" type="slidenum">
              <a:rPr lang="ru-BY" smtClean="0"/>
              <a:t>7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929155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9C570-05D8-49BE-B97C-290FC055FF3E}" type="slidenum">
              <a:rPr lang="ru-BY" smtClean="0"/>
              <a:t>8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405221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4" descr="C:\Users\Дима\Desktop\мама.презентация\blaz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929786"/>
            <a:ext cx="1836569" cy="1778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1004"/>
            <a:ext cx="9144000" cy="6124754"/>
          </a:xfrm>
          <a:prstGeom prst="rect">
            <a:avLst/>
          </a:prstGeom>
          <a:noFill/>
          <a:ln w="22225">
            <a:noFill/>
          </a:ln>
          <a:effectLst>
            <a:outerShdw blurRad="50800" dist="38100" dir="2700000" algn="tl" rotWithShape="0">
              <a:srgbClr val="00B05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divot"/>
          </a:sp3d>
        </p:spPr>
        <p:txBody>
          <a:bodyPr wrap="square" lIns="91440" tIns="45720" rIns="91440" bIns="45720">
            <a:spAutoFit/>
            <a:sp3d extrusionH="31750" contourW="6350" prstMaterial="powder">
              <a:bevelT w="19050" h="19050" prst="coolSlant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8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бюджет </a:t>
            </a:r>
          </a:p>
          <a:p>
            <a:pPr algn="ctr"/>
            <a:r>
              <a:rPr lang="ru-RU" sz="8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ГОРОДА НОВОПОЛОЦКА</a:t>
            </a:r>
          </a:p>
          <a:p>
            <a:pPr algn="ctr"/>
            <a:r>
              <a:rPr lang="ru-RU" sz="8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  2023 год </a:t>
            </a:r>
          </a:p>
          <a:p>
            <a:pPr algn="ctr"/>
            <a:endParaRPr lang="ru-RU" sz="7200" b="1" dirty="0">
              <a:ln/>
              <a:solidFill>
                <a:schemeClr val="accent3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325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D5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ыноска со стрелкой вниз 2">
            <a:extLst>
              <a:ext uri="{FF2B5EF4-FFF2-40B4-BE49-F238E27FC236}">
                <a16:creationId xmlns:a16="http://schemas.microsoft.com/office/drawing/2014/main" xmlns="" id="{1EF0655B-DD8B-4644-A128-5F4DC274B576}"/>
              </a:ext>
            </a:extLst>
          </p:cNvPr>
          <p:cNvSpPr/>
          <p:nvPr/>
        </p:nvSpPr>
        <p:spPr>
          <a:xfrm>
            <a:off x="87735" y="1682749"/>
            <a:ext cx="2863018" cy="1658686"/>
          </a:xfrm>
          <a:prstGeom prst="downArrowCallou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налог на прибыль </a:t>
            </a:r>
          </a:p>
        </p:txBody>
      </p:sp>
      <p:sp>
        <p:nvSpPr>
          <p:cNvPr id="4" name="Выноска со стрелкой вниз 3">
            <a:extLst>
              <a:ext uri="{FF2B5EF4-FFF2-40B4-BE49-F238E27FC236}">
                <a16:creationId xmlns:a16="http://schemas.microsoft.com/office/drawing/2014/main" xmlns="" id="{03032083-DFE7-4C45-AFF8-E4DB2732E770}"/>
              </a:ext>
            </a:extLst>
          </p:cNvPr>
          <p:cNvSpPr/>
          <p:nvPr/>
        </p:nvSpPr>
        <p:spPr>
          <a:xfrm>
            <a:off x="6208443" y="1673589"/>
            <a:ext cx="2854954" cy="1658686"/>
          </a:xfrm>
          <a:prstGeom prst="downArrowCallout">
            <a:avLst/>
          </a:prstGeom>
          <a:solidFill>
            <a:srgbClr val="70E555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налог на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недвижимость</a:t>
            </a:r>
          </a:p>
        </p:txBody>
      </p:sp>
      <p:sp>
        <p:nvSpPr>
          <p:cNvPr id="6" name="Прямоугольник с двумя вырезанными соседними углами 5">
            <a:extLst>
              <a:ext uri="{FF2B5EF4-FFF2-40B4-BE49-F238E27FC236}">
                <a16:creationId xmlns:a16="http://schemas.microsoft.com/office/drawing/2014/main" xmlns="" id="{CCD6C2CA-F5FF-4B52-9281-5DF2CC539839}"/>
              </a:ext>
            </a:extLst>
          </p:cNvPr>
          <p:cNvSpPr/>
          <p:nvPr/>
        </p:nvSpPr>
        <p:spPr>
          <a:xfrm>
            <a:off x="1562660" y="3361182"/>
            <a:ext cx="1399518" cy="1500095"/>
          </a:xfrm>
          <a:prstGeom prst="snip2Same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областной бюджет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–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50%</a:t>
            </a:r>
          </a:p>
        </p:txBody>
      </p:sp>
      <p:sp>
        <p:nvSpPr>
          <p:cNvPr id="8" name="Прямоугольник с двумя вырезанными соседними углами 7">
            <a:extLst>
              <a:ext uri="{FF2B5EF4-FFF2-40B4-BE49-F238E27FC236}">
                <a16:creationId xmlns:a16="http://schemas.microsoft.com/office/drawing/2014/main" xmlns="" id="{90A6F159-1D5E-4729-96A9-A05BB584571F}"/>
              </a:ext>
            </a:extLst>
          </p:cNvPr>
          <p:cNvSpPr/>
          <p:nvPr/>
        </p:nvSpPr>
        <p:spPr>
          <a:xfrm>
            <a:off x="7706853" y="3361184"/>
            <a:ext cx="1224087" cy="1521263"/>
          </a:xfrm>
          <a:prstGeom prst="snip2SameRect">
            <a:avLst/>
          </a:prstGeom>
          <a:solidFill>
            <a:srgbClr val="70E555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5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областной бюджет –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40%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33169EBD-BEA4-49F5-9D1E-229FCBAC9160}"/>
              </a:ext>
            </a:extLst>
          </p:cNvPr>
          <p:cNvSpPr/>
          <p:nvPr/>
        </p:nvSpPr>
        <p:spPr>
          <a:xfrm>
            <a:off x="539552" y="5428254"/>
            <a:ext cx="8208912" cy="914400"/>
          </a:xfrm>
          <a:prstGeom prst="rect">
            <a:avLst/>
          </a:prstGeom>
          <a:solidFill>
            <a:srgbClr val="73C77D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2,641 % 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НДС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перераспределяется между бюджетами регионов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пропорционально численности населения</a:t>
            </a:r>
          </a:p>
        </p:txBody>
      </p:sp>
      <p:sp>
        <p:nvSpPr>
          <p:cNvPr id="10" name="Выноска со стрелкой вниз 2">
            <a:extLst>
              <a:ext uri="{FF2B5EF4-FFF2-40B4-BE49-F238E27FC236}">
                <a16:creationId xmlns:a16="http://schemas.microsoft.com/office/drawing/2014/main" xmlns="" id="{AE7498D9-E67B-4BF2-AF87-8C6ED0FA3DA9}"/>
              </a:ext>
            </a:extLst>
          </p:cNvPr>
          <p:cNvSpPr/>
          <p:nvPr/>
        </p:nvSpPr>
        <p:spPr>
          <a:xfrm>
            <a:off x="3209472" y="1673588"/>
            <a:ext cx="2829437" cy="1658686"/>
          </a:xfrm>
          <a:prstGeom prst="downArrowCallout">
            <a:avLst/>
          </a:prstGeom>
          <a:solidFill>
            <a:srgbClr val="43FF98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подоходный налог</a:t>
            </a:r>
          </a:p>
        </p:txBody>
      </p:sp>
      <p:sp>
        <p:nvSpPr>
          <p:cNvPr id="11" name="Прямоугольник с двумя вырезанными соседними углами 4">
            <a:extLst>
              <a:ext uri="{FF2B5EF4-FFF2-40B4-BE49-F238E27FC236}">
                <a16:creationId xmlns:a16="http://schemas.microsoft.com/office/drawing/2014/main" xmlns="" id="{130E0346-7839-44D9-BBCD-FAD1588603A0}"/>
              </a:ext>
            </a:extLst>
          </p:cNvPr>
          <p:cNvSpPr/>
          <p:nvPr/>
        </p:nvSpPr>
        <p:spPr>
          <a:xfrm>
            <a:off x="110951" y="3356991"/>
            <a:ext cx="1333009" cy="1493777"/>
          </a:xfrm>
          <a:prstGeom prst="snip2Same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городской бюджет –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50%</a:t>
            </a:r>
          </a:p>
        </p:txBody>
      </p:sp>
      <p:sp>
        <p:nvSpPr>
          <p:cNvPr id="12" name="Прямоугольник с двумя вырезанными соседними углами 6">
            <a:extLst>
              <a:ext uri="{FF2B5EF4-FFF2-40B4-BE49-F238E27FC236}">
                <a16:creationId xmlns:a16="http://schemas.microsoft.com/office/drawing/2014/main" xmlns="" id="{7F1CD362-E762-42F1-BD92-B12BE48CBAB7}"/>
              </a:ext>
            </a:extLst>
          </p:cNvPr>
          <p:cNvSpPr/>
          <p:nvPr/>
        </p:nvSpPr>
        <p:spPr>
          <a:xfrm>
            <a:off x="6075986" y="3350596"/>
            <a:ext cx="1512168" cy="1521264"/>
          </a:xfrm>
          <a:prstGeom prst="snip2SameRect">
            <a:avLst/>
          </a:prstGeom>
          <a:solidFill>
            <a:srgbClr val="70E555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городской бюджет –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60%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Прямоугольник с двумя вырезанными соседними углами 6">
            <a:extLst>
              <a:ext uri="{FF2B5EF4-FFF2-40B4-BE49-F238E27FC236}">
                <a16:creationId xmlns:a16="http://schemas.microsoft.com/office/drawing/2014/main" xmlns="" id="{1F93E097-F4BE-4E0C-9A15-757CB34335B6}"/>
              </a:ext>
            </a:extLst>
          </p:cNvPr>
          <p:cNvSpPr/>
          <p:nvPr/>
        </p:nvSpPr>
        <p:spPr>
          <a:xfrm>
            <a:off x="3080878" y="3350597"/>
            <a:ext cx="1512168" cy="1521264"/>
          </a:xfrm>
          <a:prstGeom prst="snip2SameRect">
            <a:avLst/>
          </a:prstGeom>
          <a:solidFill>
            <a:srgbClr val="43FF98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городской бюджет –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66%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Прямоугольник с двумя вырезанными соседними углами 7">
            <a:extLst>
              <a:ext uri="{FF2B5EF4-FFF2-40B4-BE49-F238E27FC236}">
                <a16:creationId xmlns:a16="http://schemas.microsoft.com/office/drawing/2014/main" xmlns="" id="{596BE0F6-E782-4926-A21A-A780E646DF2A}"/>
              </a:ext>
            </a:extLst>
          </p:cNvPr>
          <p:cNvSpPr/>
          <p:nvPr/>
        </p:nvSpPr>
        <p:spPr>
          <a:xfrm>
            <a:off x="4699994" y="3350597"/>
            <a:ext cx="1224087" cy="1521263"/>
          </a:xfrm>
          <a:prstGeom prst="snip2SameRect">
            <a:avLst/>
          </a:prstGeom>
          <a:solidFill>
            <a:srgbClr val="43FF98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5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областной бюджет –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34%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xmlns="" id="{5A39CC46-306E-4D3C-945F-68F910D6BEA9}"/>
              </a:ext>
            </a:extLst>
          </p:cNvPr>
          <p:cNvSpPr txBox="1">
            <a:spLocks/>
          </p:cNvSpPr>
          <p:nvPr/>
        </p:nvSpPr>
        <p:spPr>
          <a:xfrm>
            <a:off x="146806" y="118385"/>
            <a:ext cx="8892480" cy="1143000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Нормативы отчислений </a:t>
            </a:r>
          </a:p>
          <a:p>
            <a:pPr>
              <a:defRPr/>
            </a:pP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на 2023 год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79" y="47607"/>
            <a:ext cx="9144000" cy="1066130"/>
          </a:xfrm>
        </p:spPr>
        <p:txBody>
          <a:bodyPr>
            <a:noAutofit/>
          </a:bodyPr>
          <a:lstStyle/>
          <a:p>
            <a:pPr>
              <a:lnSpc>
                <a:spcPts val="4200"/>
              </a:lnSpc>
            </a:pP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бюджета </a:t>
            </a:r>
            <a:b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г. Новополоцка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117428102"/>
              </p:ext>
            </p:extLst>
          </p:nvPr>
        </p:nvGraphicFramePr>
        <p:xfrm>
          <a:off x="179512" y="1340768"/>
          <a:ext cx="6336704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972432" y="1649032"/>
            <a:ext cx="3199967" cy="915872"/>
          </a:xfrm>
          <a:prstGeom prst="roundRect">
            <a:avLst/>
          </a:prstGeom>
          <a:solidFill>
            <a:srgbClr val="CC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Неналоговые доходы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</a:rPr>
              <a:t>13,6 млн. руб.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27359" y="4653136"/>
            <a:ext cx="3109137" cy="936100"/>
          </a:xfrm>
          <a:prstGeom prst="roundRect">
            <a:avLst/>
          </a:prstGeom>
          <a:solidFill>
            <a:srgbClr val="8439B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Налоговые доходы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</a:rPr>
              <a:t>134,4 млн. руб.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08104" y="3068963"/>
            <a:ext cx="3312368" cy="936101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200"/>
              </a:lnSpc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Безвозмездные поступления</a:t>
            </a:r>
          </a:p>
          <a:p>
            <a:pPr algn="ctr">
              <a:lnSpc>
                <a:spcPts val="22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50,9 </a:t>
            </a:r>
            <a:r>
              <a:rPr lang="ru-RU" sz="2400" dirty="0">
                <a:solidFill>
                  <a:schemeClr val="tx1"/>
                </a:solidFill>
              </a:rPr>
              <a:t>млн. руб.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851920" y="2168860"/>
            <a:ext cx="1080120" cy="0"/>
          </a:xfrm>
          <a:prstGeom prst="straightConnector1">
            <a:avLst/>
          </a:prstGeom>
          <a:ln>
            <a:solidFill>
              <a:srgbClr val="003217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641460" y="3609020"/>
            <a:ext cx="866644" cy="0"/>
          </a:xfrm>
          <a:prstGeom prst="straightConnector1">
            <a:avLst/>
          </a:prstGeom>
          <a:ln>
            <a:solidFill>
              <a:srgbClr val="003217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495311" y="5049180"/>
            <a:ext cx="432048" cy="0"/>
          </a:xfrm>
          <a:prstGeom prst="straightConnector1">
            <a:avLst/>
          </a:prstGeom>
          <a:ln>
            <a:solidFill>
              <a:srgbClr val="003217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714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080121"/>
          </a:xfrm>
        </p:spPr>
        <p:txBody>
          <a:bodyPr>
            <a:noAutofit/>
          </a:bodyPr>
          <a:lstStyle/>
          <a:p>
            <a:pPr>
              <a:lnSpc>
                <a:spcPts val="3900"/>
              </a:lnSpc>
            </a:pP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Структура  доходов </a:t>
            </a:r>
            <a:b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на 2023 год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975438447"/>
              </p:ext>
            </p:extLst>
          </p:nvPr>
        </p:nvGraphicFramePr>
        <p:xfrm>
          <a:off x="17217" y="1152918"/>
          <a:ext cx="9126783" cy="5588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1829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032"/>
            <a:ext cx="9144000" cy="1296144"/>
          </a:xfrm>
        </p:spPr>
        <p:txBody>
          <a:bodyPr>
            <a:noAutofit/>
          </a:bodyPr>
          <a:lstStyle/>
          <a:p>
            <a:pPr lvl="0" eaLnBrk="0" fontAlgn="base" hangingPunct="0">
              <a:lnSpc>
                <a:spcPts val="4800"/>
              </a:lnSpc>
              <a:spcAft>
                <a:spcPct val="0"/>
              </a:spcAft>
              <a:defRPr/>
            </a:pP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бюджета </a:t>
            </a:r>
            <a:b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в 2023 году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16922809"/>
              </p:ext>
            </p:extLst>
          </p:nvPr>
        </p:nvGraphicFramePr>
        <p:xfrm>
          <a:off x="1" y="1501764"/>
          <a:ext cx="9156942" cy="5356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6982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5346F3DC-2832-4A24-A59E-EF06E2F73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524" y="266651"/>
            <a:ext cx="8568952" cy="5976665"/>
          </a:xfrm>
          <a:prstGeom prst="rect">
            <a:avLst/>
          </a:prstGeom>
          <a:solidFill>
            <a:srgbClr val="A6D86E"/>
          </a:solidFill>
          <a:ln>
            <a:noFill/>
          </a:ln>
          <a:extLst/>
        </p:spPr>
        <p:txBody>
          <a:bodyPr lIns="89974" tIns="46792" rIns="89974" bIns="46792"/>
          <a:lstStyle/>
          <a:p>
            <a:pPr marL="0" marR="0" indent="0" algn="ctr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Расходы на жилищно-коммунальные услуги</a:t>
            </a: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2400" b="1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57200" marR="0" lvl="0" indent="-457200" algn="just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3000" b="1" i="0" u="none" strike="noStrike" kern="1200" cap="none" spc="0" normalizeH="0" baseline="0" noProof="0" dirty="0">
                <a:ln>
                  <a:solidFill>
                    <a:srgbClr val="00602B"/>
                  </a:solidFill>
                </a:ln>
                <a:solidFill>
                  <a:srgbClr val="00AC4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000" b="1" i="0" u="none" strike="noStrike" kern="1200" cap="none" spc="0" normalizeH="0" baseline="0" noProof="0" dirty="0">
                <a:ln>
                  <a:solidFill>
                    <a:srgbClr val="00602B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 </a:t>
            </a:r>
            <a:r>
              <a:rPr kumimoji="0" lang="ru-RU" sz="3000" b="1" i="0" u="none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субсидирование жилищно-</a:t>
            </a:r>
          </a:p>
          <a:p>
            <a:pPr marR="0" lvl="0" algn="just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sz="3000" b="1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3000" b="1" i="0" u="none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коммунальных услуг           -  </a:t>
            </a:r>
            <a:r>
              <a:rPr kumimoji="0" lang="ru-RU" sz="30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2,4 млн. рублей </a:t>
            </a:r>
          </a:p>
          <a:p>
            <a:pPr marL="457200" marR="0" lvl="0" indent="-457200" algn="just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30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текущий ремонт </a:t>
            </a:r>
          </a:p>
          <a:p>
            <a:pPr marR="0" lvl="0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sz="3000" b="1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30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жилищного фонда 	        - 1,0 млн. рублей</a:t>
            </a:r>
          </a:p>
          <a:p>
            <a:pPr marL="457200" marR="0" lvl="0" indent="-457200" algn="just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30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капитальный ремонт </a:t>
            </a:r>
          </a:p>
          <a:p>
            <a:pPr marR="0" lvl="0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30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жилищного фонда                 -</a:t>
            </a:r>
            <a:r>
              <a:rPr kumimoji="0" lang="en-US" sz="30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0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5,5 млн. рублей</a:t>
            </a:r>
          </a:p>
          <a:p>
            <a:pPr marL="457200" marR="0" lvl="0" indent="-457200" algn="just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30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 благоустройство    </a:t>
            </a:r>
          </a:p>
          <a:p>
            <a:pPr marR="0" lvl="0" algn="just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sz="3000" b="1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30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города                                      - 9,4 млн. рублей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>
            <a:extLst>
              <a:ext uri="{FF2B5EF4-FFF2-40B4-BE49-F238E27FC236}">
                <a16:creationId xmlns:a16="http://schemas.microsoft.com/office/drawing/2014/main" xmlns="" id="{9A8256EF-85BC-4D1F-9795-B0D4D1D4B2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93204"/>
            <a:ext cx="9144000" cy="1143000"/>
          </a:xfrm>
        </p:spPr>
        <p:txBody>
          <a:bodyPr>
            <a:noAutofit/>
          </a:bodyPr>
          <a:lstStyle/>
          <a:p>
            <a:pPr eaLnBrk="1" hangingPunct="1">
              <a:lnSpc>
                <a:spcPts val="4000"/>
              </a:lnSpc>
            </a:pPr>
            <a:r>
              <a:rPr lang="ru-RU" alt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 бюджета </a:t>
            </a:r>
            <a:br>
              <a:rPr lang="ru-RU" alt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alt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г. Новополоцка</a:t>
            </a:r>
          </a:p>
        </p:txBody>
      </p:sp>
      <p:graphicFrame>
        <p:nvGraphicFramePr>
          <p:cNvPr id="2" name="Диаграмма 2">
            <a:extLst>
              <a:ext uri="{FF2B5EF4-FFF2-40B4-BE49-F238E27FC236}">
                <a16:creationId xmlns:a16="http://schemas.microsoft.com/office/drawing/2014/main" xmlns="" id="{BF4B8049-E5AC-41C8-BB39-FFB392B1A3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3914078"/>
              </p:ext>
            </p:extLst>
          </p:nvPr>
        </p:nvGraphicFramePr>
        <p:xfrm>
          <a:off x="233264" y="0"/>
          <a:ext cx="8803231" cy="6877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C4ADED2B-6E68-4EE1-91A9-5D7BF6A772DD}"/>
              </a:ext>
            </a:extLst>
          </p:cNvPr>
          <p:cNvCxnSpPr>
            <a:cxnSpLocks/>
          </p:cNvCxnSpPr>
          <p:nvPr/>
        </p:nvCxnSpPr>
        <p:spPr>
          <a:xfrm>
            <a:off x="233264" y="3789040"/>
            <a:ext cx="358775" cy="25202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A28B066F-9884-4C39-BD05-D7A6D291C518}"/>
              </a:ext>
            </a:extLst>
          </p:cNvPr>
          <p:cNvCxnSpPr>
            <a:cxnSpLocks/>
          </p:cNvCxnSpPr>
          <p:nvPr/>
        </p:nvCxnSpPr>
        <p:spPr>
          <a:xfrm>
            <a:off x="430908" y="4288196"/>
            <a:ext cx="666328" cy="1512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4" descr="C:\Users\Дима\Desktop\мама.презентация\blaz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929786"/>
            <a:ext cx="1836569" cy="1778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1004"/>
            <a:ext cx="9144000" cy="6124754"/>
          </a:xfrm>
          <a:prstGeom prst="rect">
            <a:avLst/>
          </a:prstGeom>
          <a:noFill/>
          <a:ln w="22225">
            <a:noFill/>
          </a:ln>
          <a:effectLst>
            <a:outerShdw blurRad="50800" dist="38100" dir="2700000" algn="tl" rotWithShape="0">
              <a:srgbClr val="00B05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divot"/>
          </a:sp3d>
        </p:spPr>
        <p:txBody>
          <a:bodyPr wrap="square" lIns="91440" tIns="45720" rIns="91440" bIns="45720">
            <a:spAutoFit/>
            <a:sp3d extrusionH="31750" contourW="6350" prstMaterial="powder">
              <a:bevelT w="19050" h="19050" prst="coolSlant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8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бюджет </a:t>
            </a:r>
          </a:p>
          <a:p>
            <a:pPr algn="ctr"/>
            <a:r>
              <a:rPr lang="ru-RU" sz="8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ГОРОДА НОВОПОЛОЦКА</a:t>
            </a:r>
          </a:p>
          <a:p>
            <a:pPr algn="ctr"/>
            <a:r>
              <a:rPr lang="ru-RU" sz="8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  2023 год </a:t>
            </a:r>
          </a:p>
          <a:p>
            <a:pPr algn="ctr"/>
            <a:endParaRPr lang="ru-RU" sz="7200" b="1" dirty="0">
              <a:ln/>
              <a:solidFill>
                <a:schemeClr val="accent3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9756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2969</TotalTime>
  <Words>224</Words>
  <Application>Microsoft Office PowerPoint</Application>
  <PresentationFormat>Экран (4:3)</PresentationFormat>
  <Paragraphs>106</Paragraphs>
  <Slides>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Структура доходов бюджета  г. Новополоцка</vt:lpstr>
      <vt:lpstr>Структура  доходов  на 2023 год</vt:lpstr>
      <vt:lpstr>Структура расходов бюджета  в 2023 году</vt:lpstr>
      <vt:lpstr>Презентация PowerPoint</vt:lpstr>
      <vt:lpstr>Структура расходов  бюджета  г. Новополоцка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Нормативы отчислений на 2018 год</dc:title>
  <dc:creator>Коновалова Елена</dc:creator>
  <cp:lastModifiedBy>RePack by Diakov</cp:lastModifiedBy>
  <cp:revision>221</cp:revision>
  <dcterms:modified xsi:type="dcterms:W3CDTF">2023-05-02T10:23:00Z</dcterms:modified>
</cp:coreProperties>
</file>