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4.2028048243128759E-3"/>
                  <c:y val="-1.2599027458487519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dirty="0"/>
                      <a:t>НДС</a:t>
                    </a:r>
                    <a:r>
                      <a:rPr lang="ru-RU" sz="2000" i="0" dirty="0"/>
                      <a:t>
</a:t>
                    </a:r>
                    <a:r>
                      <a:rPr lang="ru-RU" sz="2000" i="1" dirty="0"/>
                      <a:t>8,8 млн. руб.</a:t>
                    </a:r>
                  </a:p>
                  <a:p>
                    <a:r>
                      <a:rPr lang="ru-RU" sz="2000" b="0" i="1" dirty="0"/>
                      <a:t>12,1%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dirty="0"/>
                      <a:t>Налог </a:t>
                    </a:r>
                  </a:p>
                  <a:p>
                    <a:r>
                      <a:rPr lang="ru-RU" sz="2000" b="1" i="0" dirty="0"/>
                      <a:t>на прибыль</a:t>
                    </a:r>
                    <a:r>
                      <a:rPr lang="ru-RU" sz="2000" i="0" dirty="0"/>
                      <a:t>
</a:t>
                    </a:r>
                    <a:r>
                      <a:rPr lang="ru-RU" sz="2000" i="1" dirty="0"/>
                      <a:t>2,8 млн. руб.</a:t>
                    </a:r>
                  </a:p>
                  <a:p>
                    <a:r>
                      <a:rPr lang="ru-RU" sz="2000" b="0" i="1" dirty="0"/>
                      <a:t>3,8%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0770392521670798"/>
                  <c:y val="-0.172914013827523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dirty="0"/>
                      <a:t>Налоги на собственность</a:t>
                    </a:r>
                    <a:r>
                      <a:rPr lang="ru-RU" sz="2000" i="0" dirty="0"/>
                      <a:t>
</a:t>
                    </a:r>
                    <a:r>
                      <a:rPr lang="ru-RU" sz="2000" i="1" dirty="0"/>
                      <a:t>15,7 млн. руб.</a:t>
                    </a:r>
                  </a:p>
                  <a:p>
                    <a:r>
                      <a:rPr lang="ru-RU" sz="2000" b="0" i="1" dirty="0"/>
                      <a:t>21,5%</a:t>
                    </a:r>
                    <a:endParaRPr lang="ru-RU" sz="2400" b="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167372119279645"/>
                      <c:h val="0.3187649734075131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dirty="0"/>
                      <a:t>Подоходный налог</a:t>
                    </a:r>
                    <a:r>
                      <a:rPr lang="ru-RU" sz="2000" i="0" dirty="0"/>
                      <a:t>
</a:t>
                    </a:r>
                    <a:r>
                      <a:rPr lang="ru-RU" sz="2000" i="1" dirty="0"/>
                      <a:t>33,4 млн. руб.</a:t>
                    </a:r>
                  </a:p>
                  <a:p>
                    <a:r>
                      <a:rPr lang="ru-RU" sz="2000" b="0" i="1" dirty="0"/>
                      <a:t>45,8 %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i="0" dirty="0"/>
                      <a:t>Неналоговые</a:t>
                    </a:r>
                    <a:r>
                      <a:rPr lang="ru-RU" sz="2000" b="1" i="0" baseline="0" dirty="0"/>
                      <a:t> </a:t>
                    </a:r>
                  </a:p>
                  <a:p>
                    <a:r>
                      <a:rPr lang="ru-RU" sz="2000" b="1" i="0" dirty="0"/>
                      <a:t>доходы</a:t>
                    </a:r>
                    <a:r>
                      <a:rPr lang="ru-RU" sz="2000" i="0" dirty="0"/>
                      <a:t>
</a:t>
                    </a:r>
                    <a:r>
                      <a:rPr lang="ru-RU" sz="2000" i="1" dirty="0"/>
                      <a:t>8,0 млн. руб</a:t>
                    </a:r>
                    <a:r>
                      <a:rPr lang="ru-RU" sz="2000" i="0" dirty="0"/>
                      <a:t>.</a:t>
                    </a:r>
                  </a:p>
                  <a:p>
                    <a:r>
                      <a:rPr lang="ru-RU" sz="2000" i="1" dirty="0"/>
                      <a:t>11,0 %</a:t>
                    </a:r>
                    <a:endParaRPr lang="ru-RU" sz="2400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/>
                      <a:t>Прочие доходы</a:t>
                    </a:r>
                  </a:p>
                  <a:p>
                    <a:r>
                      <a:rPr lang="ru-RU" sz="2000" b="0" i="1" baseline="0" dirty="0"/>
                      <a:t>4,2 млн. руб</a:t>
                    </a:r>
                    <a:r>
                      <a:rPr lang="ru-RU" sz="2000" b="1" i="1" baseline="0" dirty="0"/>
                      <a:t>.</a:t>
                    </a:r>
                  </a:p>
                  <a:p>
                    <a:r>
                      <a:rPr lang="ru-RU" sz="2000" b="0" i="1" baseline="0" dirty="0"/>
                      <a:t>5,8%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0.13800000000000001</c:v>
                </c:pt>
                <c:pt idx="1">
                  <c:v>6.4000000000000001E-2</c:v>
                </c:pt>
                <c:pt idx="2">
                  <c:v>0.217</c:v>
                </c:pt>
                <c:pt idx="3">
                  <c:v>0.39800000000000002</c:v>
                </c:pt>
                <c:pt idx="4">
                  <c:v>9.0999999999999998E-2</c:v>
                </c:pt>
                <c:pt idx="5">
                  <c:v>9.1999999999999998E-2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11,0%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2,3%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47,4%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>
                        <a:solidFill>
                          <a:schemeClr val="bg1"/>
                        </a:solidFill>
                      </a:rPr>
                      <a:t>40,7%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4209751760288844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7,6%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484919092686554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1,9%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83,6%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84,1 </a:t>
                    </a:r>
                    <a:r>
                      <a:rPr lang="ru-RU" sz="2400" b="1" i="0" kern="1200" baseline="0" dirty="0" err="1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млн.руб</a:t>
                    </a: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2.1999999999999999E-2</c:v>
                </c:pt>
                <c:pt idx="3">
                  <c:v>8.4000000000000005E-2</c:v>
                </c:pt>
                <c:pt idx="4">
                  <c:v>0.02</c:v>
                </c:pt>
                <c:pt idx="5">
                  <c:v>0.41099999999999998</c:v>
                </c:pt>
                <c:pt idx="6">
                  <c:v>0.372</c:v>
                </c:pt>
                <c:pt idx="7">
                  <c:v>4.3999999999999997E-2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64,0%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7,1%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5,4%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3,2%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3.3333333333333333E-2"/>
                  <c:y val="7.583653616485354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3,0%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0,3%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Субсидии</c:v>
                </c:pt>
                <c:pt idx="2">
                  <c:v>Коммунальные платежи</c:v>
                </c:pt>
                <c:pt idx="3">
                  <c:v>Прочие расходы </c:v>
                </c:pt>
                <c:pt idx="4">
                  <c:v>Текущее содержание сооружений благоустройства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Капитальные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0.64</c:v>
                </c:pt>
                <c:pt idx="1">
                  <c:v>7.2999999999999995E-2</c:v>
                </c:pt>
                <c:pt idx="2">
                  <c:v>7.0999999999999994E-2</c:v>
                </c:pt>
                <c:pt idx="3">
                  <c:v>5.8000000000000003E-2</c:v>
                </c:pt>
                <c:pt idx="4">
                  <c:v>5.3999999999999999E-2</c:v>
                </c:pt>
                <c:pt idx="5">
                  <c:v>4.2000000000000003E-2</c:v>
                </c:pt>
                <c:pt idx="6">
                  <c:v>3.2000000000000001E-2</c:v>
                </c:pt>
                <c:pt idx="7" formatCode="0.00%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7,8%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28,6%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63,6%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7,8%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28,6%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63,6%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2,0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0.04201</cdr:x>
      <cdr:y>0.8056</cdr:y>
    </cdr:from>
    <cdr:to>
      <cdr:x>0.56455</cdr:x>
      <cdr:y>0.91683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9044" y="5064796"/>
          <a:ext cx="4590502" cy="69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3,4%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01.08.2023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1-ое полугодие 2023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56692754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8,0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64,9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29,2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97578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1-ое полугодие 2023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72,9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90692736"/>
              </p:ext>
            </p:extLst>
          </p:nvPr>
        </p:nvGraphicFramePr>
        <p:xfrm>
          <a:off x="68707" y="1426777"/>
          <a:ext cx="9093689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430950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1-ое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полугодие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206,7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,5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855" y="15489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100,7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78195818"/>
              </p:ext>
            </p:extLst>
          </p:nvPr>
        </p:nvGraphicFramePr>
        <p:xfrm>
          <a:off x="211421" y="476672"/>
          <a:ext cx="8784976" cy="6287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231124" y="3922345"/>
            <a:ext cx="452444" cy="217095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1441" y="4233705"/>
            <a:ext cx="396044" cy="1354419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1286676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100,7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5438</TotalTime>
  <Words>349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72,9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100,7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344</cp:revision>
  <cp:lastPrinted>2023-08-01T06:36:34Z</cp:lastPrinted>
  <dcterms:modified xsi:type="dcterms:W3CDTF">2023-08-01T14:19:01Z</dcterms:modified>
</cp:coreProperties>
</file>