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6.7179787256459234E-2"/>
                  <c:y val="3.2613872034555888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/>
                      <a:t>13</a:t>
                    </a:r>
                    <a:r>
                      <a:rPr lang="ru-RU" sz="2400" i="1" dirty="0"/>
                      <a:t>,5 млн. руб.</a:t>
                    </a:r>
                  </a:p>
                  <a:p>
                    <a:r>
                      <a:rPr lang="ru-RU" sz="2400" b="0" i="1" dirty="0"/>
                      <a:t>12,3%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4</a:t>
                    </a:r>
                    <a:r>
                      <a:rPr lang="ru-RU" sz="2400" i="1" dirty="0"/>
                      <a:t>,8 млн. руб.</a:t>
                    </a:r>
                  </a:p>
                  <a:p>
                    <a:r>
                      <a:rPr lang="ru-RU" sz="2400" b="0" i="1" dirty="0"/>
                      <a:t>4,4%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7.3322841651171103E-2"/>
                  <c:y val="-0.1229285747827155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23,8 млн. руб.</a:t>
                    </a:r>
                  </a:p>
                  <a:p>
                    <a:r>
                      <a:rPr lang="ru-RU" sz="2400" b="0" i="1" dirty="0"/>
                      <a:t>21,7%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50</a:t>
                    </a:r>
                    <a:r>
                      <a:rPr lang="ru-RU" sz="2400" i="1" dirty="0"/>
                      <a:t>,1 млн. руб.</a:t>
                    </a:r>
                  </a:p>
                  <a:p>
                    <a:r>
                      <a:rPr lang="ru-RU" sz="2400" b="0" i="1" dirty="0"/>
                      <a:t>45,6 %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11,4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10,4 %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6,2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5,6%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0.123</c:v>
                </c:pt>
                <c:pt idx="1">
                  <c:v>4.3999999999999997E-2</c:v>
                </c:pt>
                <c:pt idx="2">
                  <c:v>0.217</c:v>
                </c:pt>
                <c:pt idx="3">
                  <c:v>0.45600000000000002</c:v>
                </c:pt>
                <c:pt idx="4">
                  <c:v>0.104</c:v>
                </c:pt>
                <c:pt idx="5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12,1%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45,2%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42,0%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8,0%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2,2%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82,3%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120,5 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3.3000000000000002E-2</c:v>
                </c:pt>
                <c:pt idx="1">
                  <c:v>2.3E-2</c:v>
                </c:pt>
                <c:pt idx="3">
                  <c:v>0.121</c:v>
                </c:pt>
                <c:pt idx="4">
                  <c:v>2.1000000000000001E-2</c:v>
                </c:pt>
                <c:pt idx="5">
                  <c:v>0.372</c:v>
                </c:pt>
                <c:pt idx="6">
                  <c:v>0.34599999999999997</c:v>
                </c:pt>
                <c:pt idx="7">
                  <c:v>6.6000000000000003E-2</c:v>
                </c:pt>
                <c:pt idx="8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0.12361111111111112"/>
                  <c:y val="0.12409615008794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3,3%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 на социальное страхование</c:v>
                </c:pt>
                <c:pt idx="1">
                  <c:v>Субсидии</c:v>
                </c:pt>
                <c:pt idx="2">
                  <c:v>Прочие расходы </c:v>
                </c:pt>
                <c:pt idx="3">
                  <c:v>Текущее содержание сооружений благоустройства</c:v>
                </c:pt>
                <c:pt idx="4">
                  <c:v>Оплата коммунальных услуг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Капитальные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0.625</c:v>
                </c:pt>
                <c:pt idx="1">
                  <c:v>8.1000000000000003E-2</c:v>
                </c:pt>
                <c:pt idx="2">
                  <c:v>6.8000000000000005E-2</c:v>
                </c:pt>
                <c:pt idx="3">
                  <c:v>0.06</c:v>
                </c:pt>
                <c:pt idx="4">
                  <c:v>5.8999999999999997E-2</c:v>
                </c:pt>
                <c:pt idx="5">
                  <c:v>0.04</c:v>
                </c:pt>
                <c:pt idx="6">
                  <c:v>3.4000000000000002E-2</c:v>
                </c:pt>
                <c:pt idx="7" formatCode="0.00%">
                  <c:v>3.3000000000000002E-2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7,6%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27,1%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65,3%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7,6%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27,1%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65,3%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2,3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2023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05342518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</a:t>
            </a:r>
            <a:r>
              <a:rPr lang="ru-RU" sz="2000" dirty="0">
                <a:solidFill>
                  <a:schemeClr val="tx1"/>
                </a:solidFill>
              </a:rPr>
              <a:t>11,4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98,4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40,8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09496"/>
              </p:ext>
            </p:extLst>
          </p:nvPr>
        </p:nvGraphicFramePr>
        <p:xfrm>
          <a:off x="254953" y="498556"/>
          <a:ext cx="8650504" cy="5721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9 месяцев 2023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109,8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62738357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96657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9 месяцев 2023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146,5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48147780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4221088"/>
            <a:ext cx="276519" cy="187220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611560" y="4581128"/>
            <a:ext cx="175925" cy="1006996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530360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146,5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5757</TotalTime>
  <Words>363</Words>
  <Application>Microsoft Office PowerPoint</Application>
  <PresentationFormat>Экран (4:3)</PresentationFormat>
  <Paragraphs>173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109,8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146,5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359</cp:revision>
  <cp:lastPrinted>2023-11-09T08:19:55Z</cp:lastPrinted>
  <dcterms:modified xsi:type="dcterms:W3CDTF">2023-11-11T05:27:46Z</dcterms:modified>
</cp:coreProperties>
</file>