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0" r:id="rId2"/>
    <p:sldId id="296" r:id="rId3"/>
    <p:sldId id="258" r:id="rId4"/>
    <p:sldId id="259" r:id="rId5"/>
    <p:sldId id="297" r:id="rId6"/>
    <p:sldId id="272" r:id="rId7"/>
    <p:sldId id="276" r:id="rId8"/>
    <p:sldId id="29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B8605"/>
    <a:srgbClr val="6BF58F"/>
    <a:srgbClr val="8037B7"/>
    <a:srgbClr val="3149F9"/>
    <a:srgbClr val="004620"/>
    <a:srgbClr val="00602B"/>
    <a:srgbClr val="73C77D"/>
    <a:srgbClr val="48B655"/>
    <a:srgbClr val="9CD38D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15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666666666666666E-3"/>
          <c:y val="4.4791280026908811E-2"/>
          <c:w val="0.7714104330708661"/>
          <c:h val="0.705036803562709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F2850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3149F9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00AC4E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166-4EDF-96FD-952B1E3B00C3}"/>
              </c:ext>
            </c:extLst>
          </c:dPt>
          <c:dLbls>
            <c:dLbl>
              <c:idx val="0"/>
              <c:layout>
                <c:manualLayout>
                  <c:x val="5.1422938400091149E-2"/>
                  <c:y val="3.8586466477550305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НДС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41,4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 млн. руб.; 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15,0%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23611111111111"/>
                      <c:h val="0.210004049332581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0.2615131750146793"/>
                  <c:y val="4.04300907103205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Налог на прибыль</a:t>
                    </a:r>
                    <a:r>
                      <a:rPr lang="ru-RU" sz="2000" i="0" dirty="0"/>
                      <a:t>
</a:t>
                    </a:r>
                    <a:r>
                      <a:rPr lang="ru-RU" sz="2400" b="1" i="0" dirty="0"/>
                      <a:t>21,5</a:t>
                    </a:r>
                    <a:r>
                      <a:rPr lang="ru-RU" sz="2400" b="1" i="1" dirty="0"/>
                      <a:t> млн. руб.; </a:t>
                    </a:r>
                  </a:p>
                  <a:p>
                    <a:r>
                      <a:rPr lang="ru-RU" sz="2400" b="1" i="0" dirty="0"/>
                      <a:t>7,8%</a:t>
                    </a:r>
                    <a:endParaRPr lang="ru-RU" sz="2400" b="1" i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141207349081362"/>
                      <c:h val="0.214938678897772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4.313677667147342E-2"/>
                  <c:y val="0.1286274599625048"/>
                </c:manualLayout>
              </c:layout>
              <c:tx>
                <c:rich>
                  <a:bodyPr vertOverflow="overflow" horzOverflow="overflow">
                    <a:noAutofit/>
                  </a:bodyPr>
                  <a:lstStyle/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Безвозмездные поступления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(в т.ч. дотация – 26,5 млн. руб.) </a:t>
                    </a:r>
                    <a:r>
                      <a:rPr lang="ru-RU" sz="2400" b="1" i="1" baseline="0" dirty="0">
                        <a:solidFill>
                          <a:srgbClr val="004620"/>
                        </a:solidFill>
                      </a:rPr>
                      <a:t> 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41,4млн. руб.; </a:t>
                    </a:r>
                  </a:p>
                  <a:p>
                    <a:pPr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15,0%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5720976383463915"/>
                      <c:h val="0.232548243707690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3516022020026114"/>
                  <c:y val="8.403897038337471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Подоходный налог</a:t>
                    </a:r>
                    <a:r>
                      <a:rPr lang="ru-RU" sz="2400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i="1" dirty="0">
                        <a:solidFill>
                          <a:srgbClr val="004620"/>
                        </a:solidFill>
                      </a:rPr>
                      <a:t>94,2 млн. руб.; </a:t>
                    </a:r>
                  </a:p>
                  <a:p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34,1%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732830271216092"/>
                      <c:h val="0.205587234984545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0.15819130110374408"/>
                  <c:y val="-1.2281498946080029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Прочие доходы и поступления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
</a:t>
                    </a:r>
                    <a:r>
                      <a:rPr lang="ru-RU" sz="2400" b="1" i="1" dirty="0">
                        <a:solidFill>
                          <a:srgbClr val="004620"/>
                        </a:solidFill>
                      </a:rPr>
                      <a:t>32,3 млн. руб</a:t>
                    </a: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.; </a:t>
                    </a:r>
                  </a:p>
                  <a:p>
                    <a:pPr algn="ctr">
                      <a:defRPr sz="2400" b="1" i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dirty="0">
                        <a:solidFill>
                          <a:srgbClr val="004620"/>
                        </a:solidFill>
                      </a:rPr>
                      <a:t>     11,7%</a:t>
                    </a:r>
                    <a:endParaRPr lang="ru-RU" sz="2400" b="1" i="1" dirty="0">
                      <a:solidFill>
                        <a:srgbClr val="00462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26287182852143"/>
                      <c:h val="0.258092643032607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3.5239470468400431E-2"/>
                  <c:y val="0.15209407833908836"/>
                </c:manualLayout>
              </c:layout>
              <c:tx>
                <c:rich>
                  <a:bodyPr anchorCtr="0"/>
                  <a:lstStyle/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Налоги на собственность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1" u="none" strike="noStrike" kern="1200" baseline="0" dirty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45,2млн. руб.;</a:t>
                    </a:r>
                  </a:p>
                  <a:p>
                    <a:pPr algn="ctr" rtl="0">
                      <a:defRPr lang="ru-RU" sz="2200" b="1" i="0" u="none" strike="noStrike" kern="1200" baseline="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="1" i="0" u="none" strike="noStrike" kern="1200" baseline="0" dirty="0">
                        <a:solidFill>
                          <a:srgbClr val="00462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16,4%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1041992561892"/>
                      <c:h val="0.305369700967119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166-4EDF-96FD-952B1E3B00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0">
                    <a:solidFill>
                      <a:srgbClr val="0046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41,4 млн. руб.</c:v>
                </c:pt>
                <c:pt idx="1">
                  <c:v>Налог на прибыль
21,5 млн. руб.</c:v>
                </c:pt>
                <c:pt idx="2">
                  <c:v>Безвозмездные поступления (в т.ч. Дотация - 26,5 млн. руб.) 41,4 млн. руб.;</c:v>
                </c:pt>
                <c:pt idx="3">
                  <c:v>Подоходный налог
94,2 млн. руб.</c:v>
                </c:pt>
                <c:pt idx="4">
                  <c:v>Прочие доходы и поступления
32,3 млн. руб.</c:v>
                </c:pt>
                <c:pt idx="5">
                  <c:v>Налоги на собственность 
45,2млн.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0.15</c:v>
                </c:pt>
                <c:pt idx="1">
                  <c:v>7.8E-2</c:v>
                </c:pt>
                <c:pt idx="2">
                  <c:v>0.15</c:v>
                </c:pt>
                <c:pt idx="3">
                  <c:v>0.34100000000000003</c:v>
                </c:pt>
                <c:pt idx="4">
                  <c:v>0.11700000000000001</c:v>
                </c:pt>
                <c:pt idx="5">
                  <c:v>0.16400000000000001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rgbClr val="A6D86E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129816925699621"/>
          <c:y val="0.20983354728955184"/>
          <c:w val="0.77405907932223716"/>
          <c:h val="0.710589861985170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00863D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8037B7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6BF58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9124-420D-80FA-2836DC1E8FB1}"/>
              </c:ext>
            </c:extLst>
          </c:dPt>
          <c:dPt>
            <c:idx val="6"/>
            <c:bubble3D val="0"/>
            <c:spPr>
              <a:solidFill>
                <a:srgbClr val="0000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24-420D-80FA-2836DC1E8FB1}"/>
              </c:ext>
            </c:extLst>
          </c:dPt>
          <c:dPt>
            <c:idx val="7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24-420D-80FA-2836DC1E8FB1}"/>
              </c:ext>
            </c:extLst>
          </c:dPt>
          <c:dLbls>
            <c:dLbl>
              <c:idx val="0"/>
              <c:layout>
                <c:manualLayout>
                  <c:x val="-6.1086184411101974E-2"/>
                  <c:y val="-8.19540998566904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5ECD6A9-E739-44F2-A1B8-578118F98C64}" type="CATEGORYNAME">
                      <a:rPr lang="ru-RU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baseline="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baseline="0" dirty="0"/>
                      <a:t> 31,0%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8121804969736606"/>
                      <c:h val="0.1742735010182523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3.2364650232197326E-2"/>
                  <c:y val="-3.297278163247474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58524F91-C05C-405C-8F3D-99548DDABDED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6,4%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9859497515353023"/>
                      <c:h val="0.213879485519308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0.1020031578227753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3D80C4E-3BDA-40E8-9649-5A41345029C0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 algn="l">
                        <a:defRPr sz="2200" b="1" i="0" u="none" strike="noStrike" kern="1200" baseline="0">
                          <a:solidFill>
                            <a:srgbClr val="00462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 algn="l">
                      <a:defRPr sz="2200" b="1" i="0" u="none" strike="noStrike" kern="1200" baseline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  <a:effectLst/>
                      </a:rPr>
                      <a:t>    1,8%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021261008831408"/>
                      <c:h val="0.131001509268822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-9.0427022471038909E-3"/>
                  <c:y val="-1.2431024323797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983407F-D498-4DE7-8105-87E4B89A0ED4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 </a:t>
                    </a: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35,0%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424811279151929"/>
                      <c:h val="0.1896499706136921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0.1949913443022489"/>
                  <c:y val="0.1481917525665411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7C66CB8B-88EA-4D64-A7F2-774642D352FB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E121CCD7-AD20-4C22-9A1F-E0CD3D5268FA}" type="VALUE">
                      <a:rPr lang="ru-RU" sz="2200" baseline="0" smtClean="0">
                        <a:solidFill>
                          <a:srgbClr val="004620"/>
                        </a:solidFill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554154432778979"/>
                      <c:h val="0.2039118515315606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-0.11978059924372132"/>
                  <c:y val="-1.04073084158353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B44D6848-EBD2-41A7-AD26-6DBCFF4D1668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4,9%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2873714827504641"/>
                      <c:h val="0.198576948439165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124-420D-80FA-2836DC1E8FB1}"/>
                </c:ext>
              </c:extLst>
            </c:dLbl>
            <c:dLbl>
              <c:idx val="6"/>
              <c:layout>
                <c:manualLayout>
                  <c:x val="0.11104581120035417"/>
                  <c:y val="6.83502369947850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D6168832-B853-4FE5-871C-26C565AEFA71}" type="CATEGORYNAME">
                      <a:rPr lang="ru-RU" sz="20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sz="2000" dirty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и охрана окружающей среды</a:t>
                    </a:r>
                    <a:endParaRPr lang="ru-RU" sz="20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2,0%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8029892512150884"/>
                      <c:h val="0.251297739681373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24-420D-80FA-2836DC1E8FB1}"/>
                </c:ext>
              </c:extLst>
            </c:dLbl>
            <c:dLbl>
              <c:idx val="7"/>
              <c:layout>
                <c:manualLayout>
                  <c:x val="3.8396661243458786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fld id="{6D4B3199-718A-4DBA-BC76-72EB905CDB6E}" type="CATEGORYNAME">
                      <a:rPr lang="ru-RU" sz="2200" smtClean="0">
                        <a:solidFill>
                          <a:srgbClr val="00462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2200" b="1" i="0" u="none" strike="noStrike" kern="1200" baseline="0">
                          <a:solidFill>
                            <a:srgbClr val="00462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defRPr>
                      </a:pPr>
                      <a:t>[ИМЯ КАТЕГОРИИ]</a:t>
                    </a:fld>
                    <a:endParaRPr lang="ru-RU" sz="2200" baseline="0" dirty="0">
                      <a:solidFill>
                        <a:srgbClr val="00462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  <a:p>
                    <a:pPr>
                      <a:defRPr sz="2200" b="1" i="0" u="none" strike="noStrike" kern="1200" baseline="0">
                        <a:solidFill>
                          <a:srgbClr val="00462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200" baseline="0" dirty="0">
                        <a:solidFill>
                          <a:srgbClr val="004620"/>
                        </a:solidFill>
                      </a:rPr>
                      <a:t>16,9%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9032845244624242"/>
                      <c:h val="0.279786028845629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24-420D-80FA-2836DC1E8F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rgbClr val="00462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/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Здравоохранение </c:v>
                </c:pt>
                <c:pt idx="1">
                  <c:v>Физическая культура и спорт </c:v>
                </c:pt>
                <c:pt idx="2">
                  <c:v>Культура </c:v>
                </c:pt>
                <c:pt idx="3">
                  <c:v>Образование </c:v>
                </c:pt>
                <c:pt idx="4">
                  <c:v>Социальная политика </c:v>
                </c:pt>
                <c:pt idx="5">
                  <c:v>Общегосударственная деятельность </c:v>
                </c:pt>
                <c:pt idx="6">
                  <c:v>Национальная экономика </c:v>
                </c:pt>
                <c:pt idx="7">
                  <c:v>Жилищно-коммунальные услуги и жилищное строительство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0.36699999999999999</c:v>
                </c:pt>
                <c:pt idx="1">
                  <c:v>6.2E-2</c:v>
                </c:pt>
                <c:pt idx="2">
                  <c:v>1.7000000000000001E-2</c:v>
                </c:pt>
                <c:pt idx="3">
                  <c:v>0.378</c:v>
                </c:pt>
                <c:pt idx="4">
                  <c:v>0.02</c:v>
                </c:pt>
                <c:pt idx="5">
                  <c:v>4.2999999999999997E-2</c:v>
                </c:pt>
                <c:pt idx="6">
                  <c:v>0.02</c:v>
                </c:pt>
                <c:pt idx="7">
                  <c:v>9.2999999999999999E-2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98F-4FF5-B21A-E9C46F0D0998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F-4FF5-B21A-E9C46F0D0998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98F-4FF5-B21A-E9C46F0D0998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F-4FF5-B21A-E9C46F0D0998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98F-4FF5-B21A-E9C46F0D0998}"/>
              </c:ext>
            </c:extLst>
          </c:dPt>
          <c:dPt>
            <c:idx val="5"/>
            <c:bubble3D val="0"/>
            <c:spPr>
              <a:solidFill>
                <a:srgbClr val="3149F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F-4FF5-B21A-E9C46F0D0998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98F-4FF5-B21A-E9C46F0D0998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F-4FF5-B21A-E9C46F0D0998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598F-4FF5-B21A-E9C46F0D0998}"/>
              </c:ext>
            </c:extLst>
          </c:dPt>
          <c:dPt>
            <c:idx val="9"/>
            <c:bubble3D val="0"/>
            <c:spPr>
              <a:solidFill>
                <a:srgbClr val="CC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F-4FF5-B21A-E9C46F0D0998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98F-4FF5-B21A-E9C46F0D0998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F-4FF5-B21A-E9C46F0D0998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98F-4FF5-B21A-E9C46F0D0998}"/>
                </c:ext>
              </c:extLst>
            </c:dLbl>
            <c:dLbl>
              <c:idx val="3"/>
              <c:layout>
                <c:manualLayout>
                  <c:x val="3.0553811416217869E-2"/>
                  <c:y val="2.7918121079084049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r>
                      <a:rPr lang="ru-RU" sz="2400" b="0" i="1" u="none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16,9%</a:t>
                    </a:r>
                    <a:endParaRPr lang="ru-RU" sz="2400" b="0" i="1" u="none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F-4FF5-B21A-E9C46F0D0998}"/>
                </c:ext>
              </c:extLst>
            </c:dLbl>
            <c:dLbl>
              <c:idx val="4"/>
              <c:layout>
                <c:manualLayout>
                  <c:x val="-1.0882708859962946E-2"/>
                  <c:y val="-0.10533067589818575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Социальная политика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2,0%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136547661862556"/>
                      <c:h val="0.168319159836382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598F-4FF5-B21A-E9C46F0D0998}"/>
                </c:ext>
              </c:extLst>
            </c:dLbl>
            <c:dLbl>
              <c:idx val="5"/>
              <c:layout>
                <c:manualLayout>
                  <c:x val="0.18103604048194055"/>
                  <c:y val="0.18339208646390243"/>
                </c:manualLayout>
              </c:layout>
              <c:tx>
                <c:rich>
                  <a:bodyPr/>
                  <a:lstStyle/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lang="ru-RU" sz="2400" b="1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2400" b="0" i="0" u="none" strike="noStrike" kern="1200" baseline="0" dirty="0">
                        <a:solidFill>
                          <a:prstClr val="black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35,0%</a:t>
                    </a:r>
                  </a:p>
                </c:rich>
              </c:tx>
              <c:spPr>
                <a:noFill/>
                <a:ln w="24348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763891817634117"/>
                      <c:h val="0.126710331888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98F-4FF5-B21A-E9C46F0D0998}"/>
                </c:ext>
              </c:extLst>
            </c:dLbl>
            <c:dLbl>
              <c:idx val="6"/>
              <c:layout>
                <c:manualLayout>
                  <c:x val="0"/>
                  <c:y val="8.9391372321844534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Здравоохранение</a:t>
                    </a:r>
                  </a:p>
                  <a:p>
                    <a:r>
                      <a:rPr lang="ru-RU" sz="2400" b="0" i="1" kern="1200" baseline="0" dirty="0">
                        <a:effectLst/>
                      </a:rPr>
                      <a:t>31,0%</a:t>
                    </a:r>
                    <a:endParaRPr lang="ru-RU" sz="2400" b="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934979624820844"/>
                      <c:h val="0.110625552905293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98F-4FF5-B21A-E9C46F0D0998}"/>
                </c:ext>
              </c:extLst>
            </c:dLbl>
            <c:dLbl>
              <c:idx val="7"/>
              <c:layout>
                <c:manualLayout>
                  <c:x val="-2.3944102988786006E-2"/>
                  <c:y val="8.702067727663208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Физическая 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b="1" kern="1200" baseline="0" dirty="0">
                        <a:effectLst/>
                      </a:rPr>
                      <a:t> и спорт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6,4%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093702465099129"/>
                      <c:h val="0.242656428939928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98F-4FF5-B21A-E9C46F0D0998}"/>
                </c:ext>
              </c:extLst>
            </c:dLbl>
            <c:dLbl>
              <c:idx val="8"/>
              <c:layout>
                <c:manualLayout>
                  <c:x val="-5.4217183508837093E-2"/>
                  <c:y val="2.6796476943168716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kern="1200" baseline="0" dirty="0">
                        <a:effectLst/>
                      </a:rPr>
                      <a:t>Культура</a:t>
                    </a:r>
                  </a:p>
                  <a:p>
                    <a:r>
                      <a:rPr lang="ru-RU" sz="2400" i="1" kern="1200" baseline="0" dirty="0">
                        <a:effectLst/>
                      </a:rPr>
                      <a:t>1,8%</a:t>
                    </a:r>
                    <a:endParaRPr lang="ru-RU" sz="2400" i="1" dirty="0">
                      <a:effectLst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8F-4FF5-B21A-E9C46F0D0998}"/>
                </c:ext>
              </c:extLst>
            </c:dLbl>
            <c:dLbl>
              <c:idx val="9"/>
              <c:layout>
                <c:manualLayout>
                  <c:x val="-0.23099108329608245"/>
                  <c:y val="-2.2801614989852663E-2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76,2%</a:t>
                    </a:r>
                    <a:endParaRPr lang="ru-RU" sz="2400" b="0" i="1" dirty="0">
                      <a:effectLst/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F-4FF5-B21A-E9C46F0D0998}"/>
                </c:ext>
              </c:extLst>
            </c:dLbl>
            <c:spPr>
              <a:noFill/>
              <a:ln w="24348">
                <a:noFill/>
              </a:ln>
            </c:spPr>
            <c:txPr>
              <a:bodyPr/>
              <a:lstStyle/>
              <a:p>
                <a:pPr>
                  <a:defRPr sz="2400" kern="120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Лист1!$B$2:$B$10</c:f>
              <c:numCache>
                <c:formatCode>0.0%</c:formatCode>
                <c:ptCount val="9"/>
                <c:pt idx="0">
                  <c:v>4.9000000000000002E-2</c:v>
                </c:pt>
                <c:pt idx="1">
                  <c:v>0.02</c:v>
                </c:pt>
                <c:pt idx="2">
                  <c:v>5.0000000000000001E-4</c:v>
                </c:pt>
                <c:pt idx="3">
                  <c:v>0.113</c:v>
                </c:pt>
                <c:pt idx="4">
                  <c:v>0.02</c:v>
                </c:pt>
                <c:pt idx="5">
                  <c:v>0.377</c:v>
                </c:pt>
                <c:pt idx="6">
                  <c:v>0.33700000000000002</c:v>
                </c:pt>
                <c:pt idx="7">
                  <c:v>5.8999999999999997E-2</c:v>
                </c:pt>
                <c:pt idx="8">
                  <c:v>1.6E-2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98F-4FF5-B21A-E9C46F0D09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598F-4FF5-B21A-E9C46F0D0998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598F-4FF5-B21A-E9C46F0D0998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598F-4FF5-B21A-E9C46F0D0998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598F-4FF5-B21A-E9C46F0D0998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598F-4FF5-B21A-E9C46F0D0998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598F-4FF5-B21A-E9C46F0D0998}"/>
              </c:ext>
            </c:extLst>
          </c:dPt>
          <c:dPt>
            <c:idx val="6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598F-4FF5-B21A-E9C46F0D0998}"/>
              </c:ext>
            </c:extLst>
          </c:dPt>
          <c:dPt>
            <c:idx val="7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598F-4FF5-B21A-E9C46F0D0998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598F-4FF5-B21A-E9C46F0D0998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598F-4FF5-B21A-E9C46F0D0998}"/>
              </c:ext>
            </c:extLst>
          </c:dPt>
          <c:cat>
            <c:numRef>
              <c:f>Лист1!$A$2:$A$10</c:f>
              <c:numCache>
                <c:formatCode>General</c:formatCode>
                <c:ptCount val="9"/>
              </c:numCache>
            </c:num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598F-4FF5-B21A-E9C46F0D0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4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  <c:spPr>
        <a:noFill/>
        <a:ln w="24348">
          <a:noFill/>
        </a:ln>
      </c:spPr>
    </c:plotArea>
    <c:plotVisOnly val="1"/>
    <c:dispBlanksAs val="gap"/>
    <c:showDLblsOverMax val="0"/>
  </c:chart>
  <c:txPr>
    <a:bodyPr/>
    <a:lstStyle/>
    <a:p>
      <a:pPr>
        <a:defRPr sz="1725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CC0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7,8%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15,0%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8439BD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77,2%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-2805" custLinFactNeighborY="8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CC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7,8%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15,0%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8439BD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77,2%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0.8337</cdr:y>
    </cdr:from>
    <cdr:to>
      <cdr:x>0.2459</cdr:x>
      <cdr:y>0.90173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0.8615</cdr:y>
    </cdr:from>
    <cdr:to>
      <cdr:x>0.4233</cdr:x>
      <cdr:y>0.97215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5924790"/>
          <a:ext cx="3726408" cy="7609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2,0%</a:t>
          </a:r>
        </a:p>
      </cdr:txBody>
    </cdr:sp>
  </cdr:relSizeAnchor>
  <cdr:relSizeAnchor xmlns:cdr="http://schemas.openxmlformats.org/drawingml/2006/chartDrawing">
    <cdr:from>
      <cdr:x>0</cdr:x>
      <cdr:y>0.74484</cdr:y>
    </cdr:from>
    <cdr:to>
      <cdr:x>0.52254</cdr:x>
      <cdr:y>0.85846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-233264" y="5122494"/>
          <a:ext cx="4600040" cy="781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400" i="1" dirty="0">
              <a:latin typeface="Times New Roman" panose="02020603050405020304" pitchFamily="18" charset="0"/>
              <a:cs typeface="Times New Roman" panose="02020603050405020304" pitchFamily="18" charset="0"/>
            </a:rPr>
            <a:t>4,9%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3676-5724-4D2D-B7FB-FE9ED74A8C77}" type="datetimeFigureOut">
              <a:rPr lang="ru-BY" smtClean="0"/>
              <a:t>09.01.2025</a:t>
            </a:fld>
            <a:endParaRPr lang="ru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9C570-05D8-49BE-B97C-290FC055FF3E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73123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1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14841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>
            <a:extLst>
              <a:ext uri="{FF2B5EF4-FFF2-40B4-BE49-F238E27FC236}">
                <a16:creationId xmlns:a16="http://schemas.microsoft.com/office/drawing/2014/main" xmlns="" id="{0FF140BF-78C0-4EF8-A7F3-59FE65D877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>
            <a:extLst>
              <a:ext uri="{FF2B5EF4-FFF2-40B4-BE49-F238E27FC236}">
                <a16:creationId xmlns:a16="http://schemas.microsoft.com/office/drawing/2014/main" xmlns="" id="{8CDCB511-7B1B-43C7-B297-791D4724A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BY" altLang="ru-BY"/>
          </a:p>
        </p:txBody>
      </p:sp>
      <p:sp>
        <p:nvSpPr>
          <p:cNvPr id="35844" name="Номер слайда 3">
            <a:extLst>
              <a:ext uri="{FF2B5EF4-FFF2-40B4-BE49-F238E27FC236}">
                <a16:creationId xmlns:a16="http://schemas.microsoft.com/office/drawing/2014/main" xmlns="" id="{7B726D2E-C5C2-415B-A758-9E72A28AB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3E84E0-4F3A-4044-AA49-B8913467CB9B}" type="slidenum">
              <a:rPr kumimoji="0" lang="ru-RU" altLang="ru-B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BY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7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929155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9C570-05D8-49BE-B97C-290FC055FF3E}" type="slidenum">
              <a:rPr lang="ru-BY" smtClean="0"/>
              <a:t>8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405221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2025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25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D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>
            <a:extLst>
              <a:ext uri="{FF2B5EF4-FFF2-40B4-BE49-F238E27FC236}">
                <a16:creationId xmlns:a16="http://schemas.microsoft.com/office/drawing/2014/main" xmlns="" id="{1EF0655B-DD8B-4644-A128-5F4DC274B576}"/>
              </a:ext>
            </a:extLst>
          </p:cNvPr>
          <p:cNvSpPr/>
          <p:nvPr/>
        </p:nvSpPr>
        <p:spPr>
          <a:xfrm>
            <a:off x="87735" y="1682749"/>
            <a:ext cx="2863018" cy="1658686"/>
          </a:xfrm>
          <a:prstGeom prst="downArrowCallou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прибыль </a:t>
            </a:r>
          </a:p>
        </p:txBody>
      </p:sp>
      <p:sp>
        <p:nvSpPr>
          <p:cNvPr id="4" name="Выноска со стрелкой вниз 3">
            <a:extLst>
              <a:ext uri="{FF2B5EF4-FFF2-40B4-BE49-F238E27FC236}">
                <a16:creationId xmlns:a16="http://schemas.microsoft.com/office/drawing/2014/main" xmlns="" id="{03032083-DFE7-4C45-AFF8-E4DB2732E770}"/>
              </a:ext>
            </a:extLst>
          </p:cNvPr>
          <p:cNvSpPr/>
          <p:nvPr/>
        </p:nvSpPr>
        <p:spPr>
          <a:xfrm>
            <a:off x="6208443" y="1673589"/>
            <a:ext cx="2854954" cy="1658686"/>
          </a:xfrm>
          <a:prstGeom prst="downArrowCallou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налог на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недвижимость</a:t>
            </a:r>
          </a:p>
        </p:txBody>
      </p:sp>
      <p:sp>
        <p:nvSpPr>
          <p:cNvPr id="6" name="Прямоугольник с двумя вырезанными соседними углами 5">
            <a:extLst>
              <a:ext uri="{FF2B5EF4-FFF2-40B4-BE49-F238E27FC236}">
                <a16:creationId xmlns:a16="http://schemas.microsoft.com/office/drawing/2014/main" xmlns="" id="{CCD6C2CA-F5FF-4B52-9281-5DF2CC539839}"/>
              </a:ext>
            </a:extLst>
          </p:cNvPr>
          <p:cNvSpPr/>
          <p:nvPr/>
        </p:nvSpPr>
        <p:spPr>
          <a:xfrm>
            <a:off x="1562660" y="3361182"/>
            <a:ext cx="1399518" cy="1500095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–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8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90A6F159-1D5E-4729-96A9-A05BB584571F}"/>
              </a:ext>
            </a:extLst>
          </p:cNvPr>
          <p:cNvSpPr/>
          <p:nvPr/>
        </p:nvSpPr>
        <p:spPr>
          <a:xfrm>
            <a:off x="7706853" y="3361184"/>
            <a:ext cx="1224087" cy="1521263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3169EBD-BEA4-49F5-9D1E-229FCBAC9160}"/>
              </a:ext>
            </a:extLst>
          </p:cNvPr>
          <p:cNvSpPr/>
          <p:nvPr/>
        </p:nvSpPr>
        <p:spPr>
          <a:xfrm>
            <a:off x="539552" y="5428254"/>
            <a:ext cx="8208912" cy="914400"/>
          </a:xfrm>
          <a:prstGeom prst="rect">
            <a:avLst/>
          </a:prstGeom>
          <a:solidFill>
            <a:srgbClr val="73C77D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b="1" dirty="0">
                <a:solidFill>
                  <a:srgbClr val="003217"/>
                </a:solidFill>
                <a:latin typeface="Calibri"/>
              </a:rPr>
              <a:t>4,423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% 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НДС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перераспределяется между бюджетами регионов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пропорционально численности населения</a:t>
            </a:r>
          </a:p>
        </p:txBody>
      </p:sp>
      <p:sp>
        <p:nvSpPr>
          <p:cNvPr id="10" name="Выноска со стрелкой вниз 2">
            <a:extLst>
              <a:ext uri="{FF2B5EF4-FFF2-40B4-BE49-F238E27FC236}">
                <a16:creationId xmlns:a16="http://schemas.microsoft.com/office/drawing/2014/main" xmlns="" id="{AE7498D9-E67B-4BF2-AF87-8C6ED0FA3DA9}"/>
              </a:ext>
            </a:extLst>
          </p:cNvPr>
          <p:cNvSpPr/>
          <p:nvPr/>
        </p:nvSpPr>
        <p:spPr>
          <a:xfrm>
            <a:off x="3209472" y="1673588"/>
            <a:ext cx="2829437" cy="1658686"/>
          </a:xfrm>
          <a:prstGeom prst="downArrowCallou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подоходный налог</a:t>
            </a:r>
          </a:p>
        </p:txBody>
      </p:sp>
      <p:sp>
        <p:nvSpPr>
          <p:cNvPr id="11" name="Прямоугольник с двумя вырезанными соседними углами 4">
            <a:extLst>
              <a:ext uri="{FF2B5EF4-FFF2-40B4-BE49-F238E27FC236}">
                <a16:creationId xmlns:a16="http://schemas.microsoft.com/office/drawing/2014/main" xmlns="" id="{130E0346-7839-44D9-BBCD-FAD1588603A0}"/>
              </a:ext>
            </a:extLst>
          </p:cNvPr>
          <p:cNvSpPr/>
          <p:nvPr/>
        </p:nvSpPr>
        <p:spPr>
          <a:xfrm>
            <a:off x="110951" y="3356991"/>
            <a:ext cx="1333009" cy="1493777"/>
          </a:xfrm>
          <a:prstGeom prst="snip2Same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50%</a:t>
            </a:r>
          </a:p>
        </p:txBody>
      </p:sp>
      <p:sp>
        <p:nvSpPr>
          <p:cNvPr id="12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7F1CD362-E762-42F1-BD92-B12BE48CBAB7}"/>
              </a:ext>
            </a:extLst>
          </p:cNvPr>
          <p:cNvSpPr/>
          <p:nvPr/>
        </p:nvSpPr>
        <p:spPr>
          <a:xfrm>
            <a:off x="6075986" y="3350596"/>
            <a:ext cx="1512168" cy="1521264"/>
          </a:xfrm>
          <a:prstGeom prst="snip2SameRect">
            <a:avLst/>
          </a:prstGeom>
          <a:solidFill>
            <a:srgbClr val="70E55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Прямоугольник с двумя вырезанными соседними углами 6">
            <a:extLst>
              <a:ext uri="{FF2B5EF4-FFF2-40B4-BE49-F238E27FC236}">
                <a16:creationId xmlns:a16="http://schemas.microsoft.com/office/drawing/2014/main" xmlns="" id="{1F93E097-F4BE-4E0C-9A15-757CB34335B6}"/>
              </a:ext>
            </a:extLst>
          </p:cNvPr>
          <p:cNvSpPr/>
          <p:nvPr/>
        </p:nvSpPr>
        <p:spPr>
          <a:xfrm>
            <a:off x="3080878" y="3350597"/>
            <a:ext cx="1512168" cy="1521264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городской бюджет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66%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с двумя вырезанными соседними углами 7">
            <a:extLst>
              <a:ext uri="{FF2B5EF4-FFF2-40B4-BE49-F238E27FC236}">
                <a16:creationId xmlns:a16="http://schemas.microsoft.com/office/drawing/2014/main" xmlns="" id="{596BE0F6-E782-4926-A21A-A780E646DF2A}"/>
              </a:ext>
            </a:extLst>
          </p:cNvPr>
          <p:cNvSpPr/>
          <p:nvPr/>
        </p:nvSpPr>
        <p:spPr>
          <a:xfrm>
            <a:off x="4699994" y="3350597"/>
            <a:ext cx="1224087" cy="1521263"/>
          </a:xfrm>
          <a:prstGeom prst="snip2SameRect">
            <a:avLst/>
          </a:prstGeom>
          <a:solidFill>
            <a:srgbClr val="43FF98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5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областной бюджет –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3217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34%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5A39CC46-306E-4D3C-945F-68F910D6BEA9}"/>
              </a:ext>
            </a:extLst>
          </p:cNvPr>
          <p:cNvSpPr txBox="1">
            <a:spLocks/>
          </p:cNvSpPr>
          <p:nvPr/>
        </p:nvSpPr>
        <p:spPr>
          <a:xfrm>
            <a:off x="146806" y="118385"/>
            <a:ext cx="8892480" cy="1143000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Нормативы отчислений </a:t>
            </a:r>
          </a:p>
          <a:p>
            <a:pPr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2025 год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79" y="47607"/>
            <a:ext cx="9144000" cy="1066130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93930982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2" y="1649032"/>
            <a:ext cx="3199967" cy="915872"/>
          </a:xfrm>
          <a:prstGeom prst="roundRect">
            <a:avLst/>
          </a:prstGeom>
          <a:solidFill>
            <a:srgbClr val="CC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Неналоговые доходы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21,4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7359" y="4653136"/>
            <a:ext cx="3109137" cy="936100"/>
          </a:xfrm>
          <a:prstGeom prst="roundRect">
            <a:avLst/>
          </a:prstGeom>
          <a:solidFill>
            <a:srgbClr val="8439B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доходы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213,2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068963"/>
            <a:ext cx="3312368" cy="936101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200"/>
              </a:lnSpc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Безвозмездные поступления</a:t>
            </a:r>
          </a:p>
          <a:p>
            <a:pPr algn="ctr">
              <a:lnSpc>
                <a:spcPts val="2200"/>
              </a:lnSpc>
            </a:pPr>
            <a:r>
              <a:rPr lang="ru-RU" sz="2400" dirty="0">
                <a:solidFill>
                  <a:schemeClr val="tx1"/>
                </a:solidFill>
              </a:rPr>
              <a:t>41,4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rgbClr val="00321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1"/>
          </a:xfrm>
        </p:spPr>
        <p:txBody>
          <a:bodyPr>
            <a:noAutofit/>
          </a:bodyPr>
          <a:lstStyle/>
          <a:p>
            <a:pPr>
              <a:lnSpc>
                <a:spcPts val="3900"/>
              </a:lnSpc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 доходов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 2025 год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623829422"/>
              </p:ext>
            </p:extLst>
          </p:nvPr>
        </p:nvGraphicFramePr>
        <p:xfrm>
          <a:off x="17217" y="1152918"/>
          <a:ext cx="9126783" cy="558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032"/>
            <a:ext cx="9144000" cy="1296144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ts val="4800"/>
              </a:lnSpc>
              <a:spcAft>
                <a:spcPct val="0"/>
              </a:spcAft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бюджета </a:t>
            </a:r>
            <a:b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в 2025 году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013679670"/>
              </p:ext>
            </p:extLst>
          </p:nvPr>
        </p:nvGraphicFramePr>
        <p:xfrm>
          <a:off x="1" y="1501764"/>
          <a:ext cx="9156942" cy="5356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6982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5346F3DC-2832-4A24-A59E-EF06E2F73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24" y="116632"/>
            <a:ext cx="8568952" cy="6258693"/>
          </a:xfrm>
          <a:prstGeom prst="rect">
            <a:avLst/>
          </a:prstGeom>
          <a:solidFill>
            <a:srgbClr val="A6D86E"/>
          </a:solidFill>
          <a:ln>
            <a:noFill/>
          </a:ln>
          <a:extLst/>
        </p:spPr>
        <p:txBody>
          <a:bodyPr lIns="89974" tIns="46792" rIns="89974" bIns="46792"/>
          <a:lstStyle/>
          <a:p>
            <a:pPr marL="0" marR="0" indent="0" algn="ctr" eaLnBrk="0" fontAlgn="base" hangingPunct="0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Расходы на жилищно-коммунальные услуги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30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solidFill>
                    <a:srgbClr val="00602B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на </a:t>
            </a:r>
            <a:r>
              <a:rPr kumimoji="0" lang="ru-RU" sz="28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субсидирование жилищно-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u="none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коммунальных услуг             -  </a:t>
            </a:r>
            <a:r>
              <a:rPr lang="ru-RU" sz="2800" b="1" u="none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3,0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млн. рублей 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текущий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жилищного фонда 	                - </a:t>
            </a: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3,2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капитальный ремонт </a:t>
            </a:r>
          </a:p>
          <a:p>
            <a:pPr marR="0" lvl="0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     жилищного фонда                  -</a:t>
            </a:r>
            <a:r>
              <a:rPr kumimoji="0" lang="en-US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14,0 млн. рублей</a:t>
            </a:r>
          </a:p>
          <a:p>
            <a:pPr marL="457200" marR="0" lvl="0" indent="-45720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на  благоустройство    </a:t>
            </a:r>
          </a:p>
          <a:p>
            <a:pPr marR="0" lvl="0" algn="just" defTabSz="914400" rtl="0" eaLnBrk="1" fontAlgn="base" latinLnBrk="0" hangingPunct="1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города                                       - </a:t>
            </a: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14,6</a:t>
            </a:r>
            <a:r>
              <a:rPr kumimoji="0" lang="ru-RU" sz="2800" b="1" i="0" strike="noStrike" kern="1200" cap="none" spc="0" normalizeH="0" baseline="0" noProof="0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млн. рублей</a:t>
            </a:r>
          </a:p>
          <a:p>
            <a:pPr marL="457200" lvl="0" indent="-45720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на текущий ремонт </a:t>
            </a:r>
          </a:p>
          <a:p>
            <a:pPr lvl="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улично-дорожной                  - 9,5 млн. рублей</a:t>
            </a:r>
          </a:p>
          <a:p>
            <a:pPr lvl="0" algn="just" fontAlgn="base">
              <a:lnSpc>
                <a:spcPts val="3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2800" b="1" dirty="0">
                <a:ln w="12700">
                  <a:solidFill>
                    <a:srgbClr val="003217"/>
                  </a:solidFill>
                </a:ln>
                <a:solidFill>
                  <a:srgbClr val="00AC4E"/>
                </a:solidFill>
                <a:latin typeface="Times New Roman" pitchFamily="18" charset="0"/>
                <a:cs typeface="Times New Roman" pitchFamily="18" charset="0"/>
              </a:rPr>
              <a:t>      сети</a:t>
            </a:r>
            <a:endParaRPr kumimoji="0" lang="ru-RU" sz="3000" b="1" i="0" strike="noStrike" kern="1200" cap="none" spc="0" normalizeH="0" baseline="0" noProof="0" dirty="0">
              <a:ln w="12700">
                <a:solidFill>
                  <a:srgbClr val="003217"/>
                </a:solidFill>
              </a:ln>
              <a:solidFill>
                <a:srgbClr val="00AC4E"/>
              </a:solidFill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xmlns="" id="{9A8256EF-85BC-4D1F-9795-B0D4D1D4B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3204"/>
            <a:ext cx="9144000" cy="1143000"/>
          </a:xfrm>
        </p:spPr>
        <p:txBody>
          <a:bodyPr>
            <a:noAutofit/>
          </a:bodyPr>
          <a:lstStyle/>
          <a:p>
            <a:pPr eaLnBrk="1" hangingPunct="1">
              <a:lnSpc>
                <a:spcPts val="4000"/>
              </a:lnSpc>
            </a:pP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 бюджета </a:t>
            </a:r>
            <a:b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4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г. Новополоцка</a:t>
            </a:r>
          </a:p>
        </p:txBody>
      </p:sp>
      <p:graphicFrame>
        <p:nvGraphicFramePr>
          <p:cNvPr id="2" name="Диаграмма 2">
            <a:extLst>
              <a:ext uri="{FF2B5EF4-FFF2-40B4-BE49-F238E27FC236}">
                <a16:creationId xmlns:a16="http://schemas.microsoft.com/office/drawing/2014/main" xmlns="" id="{BF4B8049-E5AC-41C8-BB39-FFB392B1A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381092"/>
              </p:ext>
            </p:extLst>
          </p:nvPr>
        </p:nvGraphicFramePr>
        <p:xfrm>
          <a:off x="233264" y="0"/>
          <a:ext cx="8803231" cy="6877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C4ADED2B-6E68-4EE1-91A9-5D7BF6A772DD}"/>
              </a:ext>
            </a:extLst>
          </p:cNvPr>
          <p:cNvCxnSpPr>
            <a:cxnSpLocks/>
          </p:cNvCxnSpPr>
          <p:nvPr/>
        </p:nvCxnSpPr>
        <p:spPr>
          <a:xfrm>
            <a:off x="233264" y="3789040"/>
            <a:ext cx="467990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A28B066F-9884-4C39-BD05-D7A6D291C518}"/>
              </a:ext>
            </a:extLst>
          </p:cNvPr>
          <p:cNvCxnSpPr>
            <a:cxnSpLocks/>
          </p:cNvCxnSpPr>
          <p:nvPr/>
        </p:nvCxnSpPr>
        <p:spPr>
          <a:xfrm>
            <a:off x="430908" y="4288196"/>
            <a:ext cx="540692" cy="7609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4" descr="C:\Users\Дима\Desktop\мама.презентация\blaz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929786"/>
            <a:ext cx="1836569" cy="1778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004"/>
            <a:ext cx="9144000" cy="6124754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srgbClr val="00B05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ГОРОДА НОВОПОЛОЦКА</a:t>
            </a:r>
          </a:p>
          <a:p>
            <a:pPr algn="ctr"/>
            <a:r>
              <a:rPr lang="ru-RU" sz="8000" b="1" cap="all" dirty="0">
                <a:ln w="28575" cmpd="sng">
                  <a:solidFill>
                    <a:srgbClr val="00602B"/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 2025 год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975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234</Words>
  <Application>Microsoft Office PowerPoint</Application>
  <PresentationFormat>Экран (4:3)</PresentationFormat>
  <Paragraphs>108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Структура доходов бюджета  г. Новополоцка</vt:lpstr>
      <vt:lpstr>Структура  доходов  на 2025 год</vt:lpstr>
      <vt:lpstr>Структура расходов бюджета  в 2025 году</vt:lpstr>
      <vt:lpstr>Презентация PowerPoint</vt:lpstr>
      <vt:lpstr>Структура расходов  бюджета  г. Новополоцка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235</cp:revision>
  <cp:lastPrinted>2025-01-09T07:20:59Z</cp:lastPrinted>
  <dcterms:modified xsi:type="dcterms:W3CDTF">2025-01-09T14:19:52Z</dcterms:modified>
</cp:coreProperties>
</file>