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6.7179787256459234E-2"/>
                  <c:y val="3.2613872034555888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endParaRPr lang="ru-RU" sz="2400" b="0" i="0" dirty="0"/>
                  </a:p>
                  <a:p>
                    <a:r>
                      <a:rPr lang="ru-RU" sz="2400" i="0" dirty="0" smtClean="0"/>
                      <a:t>18,6</a:t>
                    </a:r>
                    <a:r>
                      <a:rPr lang="ru-RU" sz="2400" i="1" dirty="0" smtClean="0"/>
                      <a:t>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 smtClean="0"/>
                      <a:t>12,0%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904607580048096"/>
                      <c:h val="0.25636859437270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5.5395560591525728E-4"/>
                  <c:y val="-5.946534786733097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</a:t>
                    </a:r>
                    <a:r>
                      <a:rPr lang="ru-RU" sz="2400" i="0" dirty="0" smtClean="0"/>
                      <a:t>9,3</a:t>
                    </a:r>
                    <a:r>
                      <a:rPr lang="ru-RU" sz="2400" i="1" dirty="0" smtClean="0"/>
                      <a:t>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 smtClean="0"/>
                      <a:t>6,0%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7.3322841651171103E-2"/>
                  <c:y val="-0.1229285747827155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32,3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 smtClean="0"/>
                      <a:t>20,8%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67914170484095"/>
                      <c:h val="0.259714953980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2575527929314495"/>
                  <c:y val="-0.21474928711624636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</a:t>
                    </a:r>
                    <a:r>
                      <a:rPr lang="ru-RU" sz="2400" i="0" dirty="0" smtClean="0"/>
                      <a:t>69,4</a:t>
                    </a:r>
                    <a:r>
                      <a:rPr lang="ru-RU" sz="2400" i="1" dirty="0" smtClean="0"/>
                      <a:t>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 smtClean="0"/>
                      <a:t>44,7 </a:t>
                    </a:r>
                    <a:r>
                      <a:rPr lang="ru-RU" sz="2400" b="0" i="1" dirty="0"/>
                      <a:t>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1.6792854912896185E-2"/>
                  <c:y val="-4.7040891467899582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17,0 </a:t>
                    </a:r>
                    <a:r>
                      <a:rPr lang="ru-RU" sz="2400" i="1" dirty="0"/>
                      <a:t>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 smtClean="0"/>
                      <a:t>11,0 </a:t>
                    </a:r>
                    <a:r>
                      <a:rPr lang="ru-RU" sz="2400" i="1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8.5856520934463457E-2"/>
                  <c:y val="1.26547548847848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 smtClean="0"/>
                      <a:t>8,6 </a:t>
                    </a:r>
                    <a:r>
                      <a:rPr lang="ru-RU" b="0" i="1" baseline="0" dirty="0"/>
                      <a:t>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 smtClean="0"/>
                      <a:t>5,5%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0.123</c:v>
                </c:pt>
                <c:pt idx="1">
                  <c:v>4.3999999999999997E-2</c:v>
                </c:pt>
                <c:pt idx="2">
                  <c:v>0.217</c:v>
                </c:pt>
                <c:pt idx="3">
                  <c:v>0.45600000000000002</c:v>
                </c:pt>
                <c:pt idx="4">
                  <c:v>0.104</c:v>
                </c:pt>
                <c:pt idx="5">
                  <c:v>5.6000000000000001E-2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4882663310634E-4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layout>
                <c:manualLayout>
                  <c:x val="1.4456499368922578E-3"/>
                  <c:y val="-0.46526318896845964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ru-RU" sz="2000" b="1" i="0" u="none" strike="noStrike" kern="1200" baseline="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Охрана окружающей среды</a:t>
                    </a:r>
                    <a:r>
                      <a:rPr lang="ru-RU" dirty="0" smtClean="0"/>
                      <a:t> </a:t>
                    </a:r>
                  </a:p>
                  <a:p>
                    <a:pPr>
                      <a:defRPr/>
                    </a:pPr>
                    <a:r>
                      <a:rPr lang="ru-RU" sz="2000" b="1" i="0" u="none" strike="noStrike" kern="1200" baseline="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0,1%</a:t>
                    </a:r>
                    <a:endParaRPr lang="ru-RU" sz="2000" b="1" i="0" u="none" strike="noStrike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accentCallout1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6.5249466816983917E-2"/>
                  <c:y val="3.6277367669136758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11,7%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 smtClean="0"/>
                      <a:t>2,0%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37,7%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 smtClean="0">
                        <a:solidFill>
                          <a:schemeClr val="bg1"/>
                        </a:solidFill>
                      </a:rPr>
                      <a:t>35,1%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505495675123477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 smtClean="0"/>
                      <a:t>6,2%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6539600908757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 smtClean="0"/>
                      <a:t>1,7%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82,7%</a:t>
                    </a:r>
                    <a:endParaRPr lang="ru-RU" sz="2400" b="0" i="1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170,8 </a:t>
                    </a: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 руб.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3.3000000000000002E-2</c:v>
                </c:pt>
                <c:pt idx="1">
                  <c:v>2.3E-2</c:v>
                </c:pt>
                <c:pt idx="2">
                  <c:v>1E-3</c:v>
                </c:pt>
                <c:pt idx="3">
                  <c:v>0.121</c:v>
                </c:pt>
                <c:pt idx="4">
                  <c:v>2.1000000000000001E-2</c:v>
                </c:pt>
                <c:pt idx="5">
                  <c:v>0.372</c:v>
                </c:pt>
                <c:pt idx="6">
                  <c:v>0.34599999999999997</c:v>
                </c:pt>
                <c:pt idx="7">
                  <c:v>6.6000000000000003E-2</c:v>
                </c:pt>
                <c:pt idx="8">
                  <c:v>1.7999999999999999E-2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explosion val="4"/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D85-4925-B023-DA4222C46BD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60,6%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7,5%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6,4%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5,9%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4,5%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4,5%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 smtClean="0"/>
                      <a:t>4,2%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4.166666666666672E-2"/>
                  <c:y val="5.05576907765689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3,5%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451334208223969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4.2361165791775977E-2"/>
                  <c:y val="8.50288435787751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2,9%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0840223097112853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Заработная плата с начислениями на социальное страхование</c:v>
                </c:pt>
                <c:pt idx="1">
                  <c:v>Субсидии</c:v>
                </c:pt>
                <c:pt idx="2">
                  <c:v>Оплата коммунальных услуг</c:v>
                </c:pt>
                <c:pt idx="3">
                  <c:v>Текущее содержание сооружений благоустройства</c:v>
                </c:pt>
                <c:pt idx="4">
                  <c:v>Капитальные расходы</c:v>
                </c:pt>
                <c:pt idx="5">
                  <c:v>Прочие</c:v>
                </c:pt>
                <c:pt idx="6">
                  <c:v>Продукты питания</c:v>
                </c:pt>
                <c:pt idx="7">
                  <c:v>Медикаменты</c:v>
                </c:pt>
                <c:pt idx="8">
                  <c:v>Трансферты населению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0.60599999999999998</c:v>
                </c:pt>
                <c:pt idx="1">
                  <c:v>7.4999999999999997E-2</c:v>
                </c:pt>
                <c:pt idx="2">
                  <c:v>6.4000000000000001E-2</c:v>
                </c:pt>
                <c:pt idx="3">
                  <c:v>5.8999999999999997E-2</c:v>
                </c:pt>
                <c:pt idx="4">
                  <c:v>4.4999999999999998E-2</c:v>
                </c:pt>
                <c:pt idx="5">
                  <c:v>4.4999999999999998E-2</c:v>
                </c:pt>
                <c:pt idx="6">
                  <c:v>4.2000000000000003E-2</c:v>
                </c:pt>
                <c:pt idx="7">
                  <c:v>3.5000000000000003E-2</c:v>
                </c:pt>
                <c:pt idx="8" formatCode="0.00%">
                  <c:v>2.9000000000000001E-2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8,1%</a:t>
          </a:r>
          <a:endParaRPr lang="ru-RU" sz="32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26,1%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65,8%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6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8,1%</a:t>
          </a:r>
          <a:endParaRPr lang="ru-RU" sz="3200" b="1" kern="1200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26,1%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65,8%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2,3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0.04909</cdr:x>
      <cdr:y>0.80589</cdr:y>
    </cdr:from>
    <cdr:to>
      <cdr:x>0.57163</cdr:x>
      <cdr:y>0.93158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1254" y="4968551"/>
          <a:ext cx="4590502" cy="774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3,2%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92696"/>
            <a:ext cx="7992888" cy="5632311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 smtClean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год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15302691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 </a:t>
            </a:r>
            <a:r>
              <a:rPr lang="ru-RU" sz="2000" dirty="0" smtClean="0">
                <a:solidFill>
                  <a:schemeClr val="tx1"/>
                </a:solidFill>
              </a:rPr>
              <a:t>17,0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138,2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 smtClean="0">
                <a:solidFill>
                  <a:schemeClr val="tx1"/>
                </a:solidFill>
              </a:rPr>
              <a:t>55,0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079980"/>
              </p:ext>
            </p:extLst>
          </p:nvPr>
        </p:nvGraphicFramePr>
        <p:xfrm>
          <a:off x="254953" y="498556"/>
          <a:ext cx="8650504" cy="57219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207,8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210,2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138,2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100,4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112,6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351,4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155,2 </a:t>
            </a: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9765481"/>
              </p:ext>
            </p:extLst>
          </p:nvPr>
        </p:nvGraphicFramePr>
        <p:xfrm>
          <a:off x="79659" y="1444977"/>
          <a:ext cx="9064341" cy="55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597343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210,5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206,5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i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8" y="349223"/>
            <a:ext cx="8229600" cy="847529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206,5 </a:t>
            </a: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96930334"/>
              </p:ext>
            </p:extLst>
          </p:nvPr>
        </p:nvGraphicFramePr>
        <p:xfrm>
          <a:off x="221040" y="692696"/>
          <a:ext cx="878497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07049" y="4221088"/>
            <a:ext cx="276519" cy="1872208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611560" y="4581128"/>
            <a:ext cx="175925" cy="1006996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07049" y="1540225"/>
            <a:ext cx="53339" cy="2608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2618668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206,5 </a:t>
            </a:r>
            <a:endParaRPr lang="ru-RU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5838</TotalTime>
  <Words>360</Words>
  <Application>Microsoft Office PowerPoint</Application>
  <PresentationFormat>Экран (4:3)</PresentationFormat>
  <Paragraphs>174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155,2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206,5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368</cp:revision>
  <cp:lastPrinted>2024-04-10T07:17:20Z</cp:lastPrinted>
  <dcterms:modified xsi:type="dcterms:W3CDTF">2024-04-12T09:07:13Z</dcterms:modified>
</cp:coreProperties>
</file>