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9.7349051629897852E-3"/>
                  <c:y val="3.0888599142791053E-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/>
                      <a:t>37,8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15,5%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-1.0274575665406658E-16"/>
                  <c:y val="-7.763450824760022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20,8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8,5%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87696336666947"/>
                      <c:h val="0.263455384952687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25826736880265211"/>
                  <c:y val="-0.1774362024575326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72,0 млн. руб.</a:t>
                    </a:r>
                  </a:p>
                  <a:p>
                    <a:r>
                      <a:rPr lang="ru-RU" sz="2400" b="0" i="1" dirty="0"/>
                      <a:t>29,5%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6087727723394343"/>
                  <c:y val="-6.485309294620474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82,6</a:t>
                    </a:r>
                    <a:r>
                      <a:rPr lang="ru-RU" sz="2400" i="1" dirty="0"/>
                      <a:t> млн. руб.</a:t>
                    </a:r>
                  </a:p>
                  <a:p>
                    <a:r>
                      <a:rPr lang="ru-RU" sz="2400" b="0" i="1" dirty="0"/>
                      <a:t>33,8 %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8.5446476473027652E-2"/>
                  <c:y val="1.062748429907782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21,1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8,6 %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5.7834651189755497E-2"/>
                  <c:y val="-5.51452475013273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/>
                      <a:t>10,1 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4,1%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37,8 млн. руб.</c:v>
                </c:pt>
                <c:pt idx="1">
                  <c:v>Налог на прибыль
20,8 млн. руб.</c:v>
                </c:pt>
                <c:pt idx="2">
                  <c:v>Налоги на собственность
72,0 млн. руб.</c:v>
                </c:pt>
                <c:pt idx="3">
                  <c:v>Подоходный налог
82,6 млн. руб.</c:v>
                </c:pt>
                <c:pt idx="4">
                  <c:v>Неналоговые доходы
21,1 млн. руб.</c:v>
                </c:pt>
                <c:pt idx="5">
                  <c:v>Прочие
 доходы
10,1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0.155</c:v>
                </c:pt>
                <c:pt idx="1">
                  <c:v>8.5000000000000006E-2</c:v>
                </c:pt>
                <c:pt idx="2">
                  <c:v>0.29499999999999998</c:v>
                </c:pt>
                <c:pt idx="3">
                  <c:v>0.33800000000000002</c:v>
                </c:pt>
                <c:pt idx="4">
                  <c:v>8.5999999999999993E-2</c:v>
                </c:pt>
                <c:pt idx="5">
                  <c:v>4.1000000000000002E-2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20,5%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1,9%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34,0%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30,1%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5,0%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1,8%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72,8%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193,9 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2.3E-2</c:v>
                </c:pt>
                <c:pt idx="2">
                  <c:v>0</c:v>
                </c:pt>
                <c:pt idx="3">
                  <c:v>5.3999999999999999E-2</c:v>
                </c:pt>
                <c:pt idx="4">
                  <c:v>0.02</c:v>
                </c:pt>
                <c:pt idx="5">
                  <c:v>0.41199999999999998</c:v>
                </c:pt>
                <c:pt idx="6">
                  <c:v>0.34200000000000003</c:v>
                </c:pt>
                <c:pt idx="7">
                  <c:v>5.0999999999999997E-2</c:v>
                </c:pt>
                <c:pt idx="8">
                  <c:v>1.7000000000000001E-2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53,0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10,9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8,5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5,6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3,5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 отчислениями на социальное страхование</c:v>
                </c:pt>
                <c:pt idx="1">
                  <c:v>Текущее содержание сооружений благоустройства</c:v>
                </c:pt>
                <c:pt idx="2">
                  <c:v>Прочие</c:v>
                </c:pt>
                <c:pt idx="3">
                  <c:v>Субсидии</c:v>
                </c:pt>
                <c:pt idx="4">
                  <c:v>Оплата коммунальных услуг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0.53</c:v>
                </c:pt>
                <c:pt idx="1">
                  <c:v>0.123</c:v>
                </c:pt>
                <c:pt idx="2">
                  <c:v>0.109</c:v>
                </c:pt>
                <c:pt idx="3">
                  <c:v>8.5000000000000006E-2</c:v>
                </c:pt>
                <c:pt idx="4">
                  <c:v>5.6000000000000001E-2</c:v>
                </c:pt>
                <c:pt idx="5">
                  <c:v>3.5000000000000003E-2</c:v>
                </c:pt>
                <c:pt idx="6">
                  <c:v>3.5000000000000003E-2</c:v>
                </c:pt>
                <c:pt idx="7" formatCode="0.00%">
                  <c:v>2.7E-2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7,2%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16,6%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76,2%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7,2%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16,6%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76,2%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3,1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25.02.2025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5556" y="980728"/>
            <a:ext cx="7992888" cy="5632311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26213103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   21,1</a:t>
            </a:r>
            <a:r>
              <a:rPr lang="ru-RU" sz="2000" dirty="0">
                <a:solidFill>
                  <a:schemeClr val="tx1"/>
                </a:solidFill>
              </a:rPr>
              <a:t>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223,3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48,6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939892"/>
              </p:ext>
            </p:extLst>
          </p:nvPr>
        </p:nvGraphicFramePr>
        <p:xfrm>
          <a:off x="254953" y="498556"/>
          <a:ext cx="8650504" cy="57538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8759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244,4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1971294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45513"/>
              </p:ext>
            </p:extLst>
          </p:nvPr>
        </p:nvGraphicFramePr>
        <p:xfrm>
          <a:off x="254952" y="966873"/>
          <a:ext cx="878154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42886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040126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346404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268,2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266,2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28229447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3933056"/>
            <a:ext cx="276519" cy="216024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787485" y="4149080"/>
            <a:ext cx="0" cy="1439044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14330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121,7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7786</TotalTime>
  <Words>352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244,4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266,2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418</cp:revision>
  <cp:lastPrinted>2024-11-01T12:16:17Z</cp:lastPrinted>
  <dcterms:modified xsi:type="dcterms:W3CDTF">2025-02-25T05:23:00Z</dcterms:modified>
</cp:coreProperties>
</file>