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9.7349051629897852E-3"/>
                  <c:y val="3.0888599142791053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17,7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13,0%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4.6790108624554072E-2"/>
                  <c:y val="6.3982185562644622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4,3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3,1%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25826736880265211"/>
                  <c:y val="-0.1774362024575326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59,5 млн. руб.</a:t>
                    </a:r>
                  </a:p>
                  <a:p>
                    <a:r>
                      <a:rPr lang="ru-RU" sz="2400" b="0" i="1" dirty="0"/>
                      <a:t>43,7%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5387180380791057"/>
                  <c:y val="0.10548351544000759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39,9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29,3 %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10,3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7,5 %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4,6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3,4%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0.11600000000000001</c:v>
                </c:pt>
                <c:pt idx="1">
                  <c:v>1.6E-2</c:v>
                </c:pt>
                <c:pt idx="2">
                  <c:v>0.55200000000000005</c:v>
                </c:pt>
                <c:pt idx="3">
                  <c:v>0.23599999999999999</c:v>
                </c:pt>
                <c:pt idx="4">
                  <c:v>5.2999999999999999E-2</c:v>
                </c:pt>
                <c:pt idx="5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16,3%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39,2%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30,5%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4,5%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78,4%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95,4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2.3E-2</c:v>
                </c:pt>
                <c:pt idx="2">
                  <c:v>0</c:v>
                </c:pt>
                <c:pt idx="3">
                  <c:v>5.3999999999999999E-2</c:v>
                </c:pt>
                <c:pt idx="4">
                  <c:v>0.02</c:v>
                </c:pt>
                <c:pt idx="5">
                  <c:v>0.41199999999999998</c:v>
                </c:pt>
                <c:pt idx="6">
                  <c:v>0.34200000000000003</c:v>
                </c:pt>
                <c:pt idx="7">
                  <c:v>5.0999999999999997E-2</c:v>
                </c:pt>
                <c:pt idx="8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59,7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8,9%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8,1%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6,7%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6,5%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4,1%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3,3%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отчислениями на социальное страхование</c:v>
                </c:pt>
                <c:pt idx="1">
                  <c:v>Текущее содержание сооружений благоустройства</c:v>
                </c:pt>
                <c:pt idx="2">
                  <c:v>Субсидии</c:v>
                </c:pt>
                <c:pt idx="3">
                  <c:v>Прочие</c:v>
                </c:pt>
                <c:pt idx="4">
                  <c:v>Оплата коммунальных услуг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0.59699999999999998</c:v>
                </c:pt>
                <c:pt idx="1">
                  <c:v>8.8999999999999996E-2</c:v>
                </c:pt>
                <c:pt idx="2">
                  <c:v>8.1000000000000003E-2</c:v>
                </c:pt>
                <c:pt idx="3">
                  <c:v>6.7000000000000004E-2</c:v>
                </c:pt>
                <c:pt idx="4">
                  <c:v>6.5000000000000002E-2</c:v>
                </c:pt>
                <c:pt idx="5">
                  <c:v>4.1000000000000002E-2</c:v>
                </c:pt>
                <c:pt idx="6">
                  <c:v>3.3000000000000002E-2</c:v>
                </c:pt>
                <c:pt idx="7" formatCode="0.00%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6,4%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15,2%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78,4%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6,4%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15,2%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78,4%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2,0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1-ое полугодие 2024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15688229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   10,3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126,0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24,4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54705"/>
              </p:ext>
            </p:extLst>
          </p:nvPr>
        </p:nvGraphicFramePr>
        <p:xfrm>
          <a:off x="254953" y="498556"/>
          <a:ext cx="8650504" cy="57809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1ое полугодие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126,0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87598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136,3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61503430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546167"/>
              </p:ext>
            </p:extLst>
          </p:nvPr>
        </p:nvGraphicFramePr>
        <p:xfrm>
          <a:off x="254952" y="966873"/>
          <a:ext cx="878154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42886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040126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346404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2024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1е полугодие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263,5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121,7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34504368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3933056"/>
            <a:ext cx="276519" cy="2160240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787485" y="4149080"/>
            <a:ext cx="0" cy="1439044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205031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121,7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7153</TotalTime>
  <Words>364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136,3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121,7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400</cp:revision>
  <cp:lastPrinted>2024-07-25T11:55:51Z</cp:lastPrinted>
  <dcterms:modified xsi:type="dcterms:W3CDTF">2024-08-05T15:11:09Z</dcterms:modified>
</cp:coreProperties>
</file>