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7" autoAdjust="0"/>
  </p:normalViewPr>
  <p:slideViewPr>
    <p:cSldViewPr snapToObjects="1">
      <p:cViewPr>
        <p:scale>
          <a:sx n="79" d="100"/>
          <a:sy n="79" d="100"/>
        </p:scale>
        <p:origin x="-12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5.5849831679970582E-2"/>
                  <c:y val="3.2623868003270294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15,5 млн. руб.</a:t>
                    </a:r>
                  </a:p>
                  <a:p>
                    <a:r>
                      <a:rPr lang="ru-RU" sz="2400" b="0" i="1" dirty="0"/>
                      <a:t>13,9%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5.5395560591525728E-4"/>
                  <c:y val="-5.946534786733097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7,2 млн. руб.</a:t>
                    </a:r>
                  </a:p>
                  <a:p>
                    <a:r>
                      <a:rPr lang="ru-RU" sz="2400" b="0" i="1" dirty="0"/>
                      <a:t>6,4%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12446280052022902"/>
                  <c:y val="-0.1774363033736992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 smtClean="0"/>
                      <a:t>24,5 </a:t>
                    </a:r>
                    <a:r>
                      <a:rPr lang="ru-RU" sz="2400" i="1" dirty="0"/>
                      <a:t>млн. руб.</a:t>
                    </a:r>
                  </a:p>
                  <a:p>
                    <a:r>
                      <a:rPr lang="ru-RU" sz="2400" b="0" i="1" dirty="0"/>
                      <a:t>21,8%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167372119279645"/>
                      <c:h val="0.318764973407513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2575527929314495"/>
                  <c:y val="-0.21474928711624636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44,6 млн. руб.</a:t>
                    </a:r>
                  </a:p>
                  <a:p>
                    <a:r>
                      <a:rPr lang="ru-RU" sz="2400" b="0" i="1" dirty="0"/>
                      <a:t>39,8 %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1.6792854912896185E-2"/>
                  <c:y val="-4.7040891467899582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10,2 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/>
                      <a:t>9,1 %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8.5856520934463457E-2"/>
                  <c:y val="1.265475488478488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smtClean="0"/>
                      <a:t>10,2 </a:t>
                    </a:r>
                    <a:r>
                      <a:rPr lang="ru-RU" b="0" i="1" baseline="0" dirty="0"/>
                      <a:t>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/>
                      <a:t>9,0%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0.13800000000000001</c:v>
                </c:pt>
                <c:pt idx="1">
                  <c:v>6.4000000000000001E-2</c:v>
                </c:pt>
                <c:pt idx="2">
                  <c:v>0.217</c:v>
                </c:pt>
                <c:pt idx="3">
                  <c:v>0.39800000000000002</c:v>
                </c:pt>
                <c:pt idx="4">
                  <c:v>9.0999999999999998E-2</c:v>
                </c:pt>
                <c:pt idx="5">
                  <c:v>9.1999999999999998E-2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1.8988668836431653E-2"/>
                  <c:y val="2.1857933058141415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10,1%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2,6%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46,2%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>
                        <a:solidFill>
                          <a:schemeClr val="bg1"/>
                        </a:solidFill>
                      </a:rPr>
                      <a:t>43,5%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4209751760288844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5,6%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48491909268655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2,1%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83,8%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140,6 </a:t>
                    </a:r>
                    <a:r>
                      <a:rPr lang="ru-RU" sz="2400" b="1" i="0" kern="1200" baseline="0" dirty="0" err="1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млн.руб</a:t>
                    </a: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rgbClr val="000099"/>
                  </a:solidFill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2.1999999999999999E-2</c:v>
                </c:pt>
                <c:pt idx="3">
                  <c:v>8.4000000000000005E-2</c:v>
                </c:pt>
                <c:pt idx="4">
                  <c:v>0.02</c:v>
                </c:pt>
                <c:pt idx="5">
                  <c:v>0.41099999999999998</c:v>
                </c:pt>
                <c:pt idx="6">
                  <c:v>0.372</c:v>
                </c:pt>
                <c:pt idx="7">
                  <c:v>4.3999999999999997E-2</c:v>
                </c:pt>
                <c:pt idx="8">
                  <c:v>1.6E-2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D85-4925-B023-DA4222C46BD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65,0%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6,2%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3,7%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3,7%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0.12083333333333333"/>
                  <c:y val="0.124096150087941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2,5%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0.1"/>
                  <c:y val="0.170057687157550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0,3%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Заработная плата с начислениями на социальное страхование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Текущее содержание сооружений благоустройства</c:v>
                </c:pt>
                <c:pt idx="4">
                  <c:v>Трансферты населению</c:v>
                </c:pt>
                <c:pt idx="5">
                  <c:v>Медикаменты</c:v>
                </c:pt>
                <c:pt idx="6">
                  <c:v>Продукты питания</c:v>
                </c:pt>
                <c:pt idx="7">
                  <c:v>Прочие расходы </c:v>
                </c:pt>
                <c:pt idx="8">
                  <c:v>Капитальные расходы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0.67100000000000004</c:v>
                </c:pt>
                <c:pt idx="1">
                  <c:v>8.3000000000000004E-2</c:v>
                </c:pt>
                <c:pt idx="2">
                  <c:v>5.6000000000000001E-2</c:v>
                </c:pt>
                <c:pt idx="3">
                  <c:v>5.1999999999999998E-2</c:v>
                </c:pt>
                <c:pt idx="4">
                  <c:v>4.2000000000000003E-2</c:v>
                </c:pt>
                <c:pt idx="5">
                  <c:v>0.04</c:v>
                </c:pt>
                <c:pt idx="6">
                  <c:v>3.6999999999999998E-2</c:v>
                </c:pt>
                <c:pt idx="7">
                  <c:v>1.4E-2</c:v>
                </c:pt>
                <c:pt idx="8" formatCode="0.00%">
                  <c:v>5.0000000000000001E-3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6,1%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33,0%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60,9%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-2805" custLinFactNeighborY="8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6,1%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33,0%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60,9%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2,5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0.04201</cdr:x>
      <cdr:y>0.8056</cdr:y>
    </cdr:from>
    <cdr:to>
      <cdr:x>0.56455</cdr:x>
      <cdr:y>0.91683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9044" y="5064796"/>
          <a:ext cx="4590502" cy="69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3,6%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908" y="908720"/>
            <a:ext cx="7992888" cy="5632311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2022 год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29822957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10,2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102,0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chemeClr val="tx1"/>
                </a:solidFill>
              </a:rPr>
              <a:t>55,2 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129127"/>
              </p:ext>
            </p:extLst>
          </p:nvPr>
        </p:nvGraphicFramePr>
        <p:xfrm>
          <a:off x="254953" y="498556"/>
          <a:ext cx="8650504" cy="57219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2022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2022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167,3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167,4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100,10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112,2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59815022"/>
              </p:ext>
            </p:extLst>
          </p:nvPr>
        </p:nvGraphicFramePr>
        <p:xfrm>
          <a:off x="64127" y="1249194"/>
          <a:ext cx="9093689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100420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2022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2022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167,7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99,85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</a:t>
                      </a:r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98,2</a:t>
                      </a:r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1" i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855" y="15489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167,7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12711447"/>
              </p:ext>
            </p:extLst>
          </p:nvPr>
        </p:nvGraphicFramePr>
        <p:xfrm>
          <a:off x="211421" y="476672"/>
          <a:ext cx="8784976" cy="628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231124" y="3922345"/>
            <a:ext cx="452444" cy="2170951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391441" y="4233705"/>
            <a:ext cx="396044" cy="1354419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2598149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167,7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5241</TotalTime>
  <Words>344</Words>
  <Application>Microsoft Office PowerPoint</Application>
  <PresentationFormat>Экран (4:3)</PresentationFormat>
  <Paragraphs>172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112,2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167,7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329</cp:revision>
  <cp:lastPrinted>2023-02-15T11:21:43Z</cp:lastPrinted>
  <dcterms:modified xsi:type="dcterms:W3CDTF">2023-04-19T06:04:40Z</dcterms:modified>
</cp:coreProperties>
</file>